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0" r:id="rId3"/>
    <p:sldId id="264" r:id="rId4"/>
    <p:sldId id="268" r:id="rId5"/>
    <p:sldId id="261" r:id="rId6"/>
    <p:sldId id="265" r:id="rId7"/>
    <p:sldId id="262" r:id="rId8"/>
    <p:sldId id="263" r:id="rId9"/>
    <p:sldId id="266" r:id="rId10"/>
    <p:sldId id="26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B03B7E-430B-6DDA-65AD-6F68FDF839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908F6D-FD44-93B6-3AD3-58B0A9DD68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7211F06-F158-4E86-AA90-FD756D23FAC6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431837-8EA5-A8D4-497F-DA4DDCD84E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8ADCD55-B56A-9C65-4E33-97AF119580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5648A-748C-DF5D-5EA4-8C7B617505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FB495-8D26-26D0-E262-D243131D6C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ED66EA-85A9-4CE8-9A75-CF3776529C15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8C0D2AF-1B11-F799-45DB-EB6FA79596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88A7B4B-599E-F73F-DC1E-04CFB0B050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63B3889-C73B-4233-7012-FDBA352EB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9A85FB-64B2-45E3-A5F4-0DC25809577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E2F6FC3-713F-7EFF-7973-3988B3EB14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DF136804-0CB1-E06F-1634-FD3A1C3125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BEFAECD1-0618-79AF-111F-52896C70A8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7C37AB-3065-43E0-985A-D0C34AB73C2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0142019-BBD9-3403-33C0-F7D517C521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49D02A0-61CB-D3D9-4C6C-EF963AAA4F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07A21D5-C296-AD43-C8CB-F9DA6A245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A2A5AE-8579-4230-914A-18D943B6C75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366C1E0-E6BF-90A4-D2E9-ABF24D91FF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D4C8CDA-55B6-0CFE-6D90-39E5466BD2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1B1CB5C-BB58-8F47-4DC8-00FD556A6B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7E401C-D9E1-4F4C-A651-C76B7CD4F08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79DD25D-C8C2-19BB-2BD6-9233463008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5F6658A-FD0C-8E33-B3CF-69CF619483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840EA25-9328-A314-A57E-FF6C294B9B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94E1B-586D-42B2-B75B-22FDDC39BF63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FF5C5E3-5AE4-0282-C522-6C17B8CCE0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31ADDCED-0830-D805-94EE-C405F6FF80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088880E-5B7B-5E90-1FB3-AAA825A22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DC56A7-35E0-4F07-9451-BEEA38F6BEB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57D8CDD6-AB1A-691B-A08A-43F4D2F9E7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2892E19-02A9-55BE-5E06-92B822D583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83D007A9-1242-F19F-1903-D0DFCE7E2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B9FBF6-8703-4EA2-9321-D3EC7ECD91D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696144F4-6D42-B3FA-BEFC-CB118992AE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153F6C04-7451-877C-7401-4EB49FE1AA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9691AA-2847-E853-57E2-40E1996C8A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05F9B3-7B4A-43A3-8DE5-42046A63FCE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D62F644-9BEB-E9B8-3499-4CF93E21DD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4381C8E-EED3-4066-B80D-6E5D4EEA31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90A0EA5C-ADCC-84A4-EFFE-D7FE9933C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5F225D-9147-460B-A99E-C45F5BC2428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5E7DD410-E05E-0A28-A75D-F5F5643834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20D244D-7621-EAB9-08B3-58046BA88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9891EAB7-993F-6FFF-4A0B-5A5B471AA3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A9C2A1-5EA9-4C99-9D22-BEC6D9C5866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F16836-9698-C108-1E20-1D59F45B10B8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CB10D2-12F3-9F4C-463F-C8D28E7864EF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220700-E21B-F6A5-702C-B383734C52D7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499328-105E-009F-9CD3-36B5E66AC68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E78D47A2-1E8A-0F64-268D-153069C578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4FE5910-0949-F3A4-56E4-AF23318C9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6576F8D-E478-85F7-6A9A-2430B97F0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7B6C7E91-7C43-8E6A-267A-45937CE4D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CAB3F254-90D0-4BB8-00F2-8FEFBB755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A8517F67-8B16-ED31-E14B-C9DF640B59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B44584-34AC-4C2B-B9E3-B5293D6BCD23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21C81CF-388E-90BE-2399-144EEB8ABC9C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FF71EB-DC6D-C1E5-9566-A8A4C05F321B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81FDA27-ADF2-717A-355C-71D7BF561D6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12C3659-29F1-E624-313C-4B42D1AD834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4BAD51A-1AC4-3352-F975-2E038A4AB9E9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90167CE2-800D-4402-54FD-86D9EC3CB69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527F6-2F3B-422E-BCAD-189B025ECC2C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6B05CBD3-535F-944B-675E-5B8B89579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28C4553E-A3B8-9612-6F91-D358778B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6A3F08C4-FC44-4F99-9D29-7C8A5B4E292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26500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4928282-483B-9411-EA83-A9E4B87A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F4A7-CD4A-467A-BC35-5BF8C48CDC29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0EC4A90-041A-DA38-1500-AE72BA3DC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800D564-37C5-DE3E-BEE2-9D80839C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D7D60-C7F1-43E9-B781-923E1D7F861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4969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FBEB6720-571C-360F-ACAD-D80947EF8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4F4CC-4720-471B-9FC1-A90480A9BC32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C1C4D35-8958-2475-8CEA-F5805872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B62AA5D-0A05-F2A0-2A2D-FCCEFE2D4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CA03B-1FE0-44D3-938C-C26803C6677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7015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D9D3AF43-5771-3656-58E7-3F3B1E387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2633418-A1E0-4125-9F4B-18A4341121E9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662BB3DC-5E96-02B7-5CCA-AD115598C0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537D0-CC21-4294-BAFE-D5599C4A1F0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060965F6-D2CB-70B9-4715-C571617ED4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030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540287-B838-DA97-D8FA-8956B49D63DB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7218FB-D7FA-CFBE-4CD7-FFB37CD2498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054AAF-20D4-969B-4D59-62BCF9A910F1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CE8A20-0309-C0A2-45B3-B4BA418CDE78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AF16BFF-3B5D-9935-8094-F0CA8577D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FEBB5EF0-9367-D60B-B8B1-7307122E8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AD85153-184D-7192-F791-D82936A75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0496D5A7-87DE-F077-31CE-241CC296A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6C6F637-6CC1-3419-7424-6777B702D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C50922-B9BC-9085-6E03-05A8808DF3D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9FD409-FE1E-8E4D-31ED-BC833D198821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49DB7A5-3181-5D6F-F028-549A66101821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48A84C7-701C-CA66-1156-5333B090CD9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41658A1-A9A2-B65C-08AE-EB7EA1AA1D25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2FD7D6A-B069-ECDF-2C63-0CC40B7A5ADA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B88CEC71-50BE-96E1-21C6-1996BD678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26F04E8D-54F7-9A40-D383-FE8179CD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47F36-5A63-4E17-9C0E-FDF552FD8A83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04169149-2090-D871-EA64-0D0617DDB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2B5612F-7277-C190-6106-C06EEB773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2817965F-BB11-42CD-A8B1-5AF19ECDE1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35019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3DBC5AC-B77A-637A-2002-85F6060F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EA29E-C746-4DC4-86E3-BC7FA488B8E3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C214BFAF-3AEB-7923-A0A3-68CEA058E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84161C3B-5252-54D5-56D6-F124E35A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44D80-7E19-4972-AF76-127BFE7119D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1907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70DFFD1-F90D-FC75-A48B-0CF781CB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4E4D-4482-42FC-BDBA-BBF628A363AD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17BBC79-55D0-E856-F86B-4E847E9AF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D64D8DB-D60D-6803-1F5C-76B99A2CD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0AE96-4490-4E8E-B553-0EB37924AE8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918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98B0C406-C102-E6F4-DD3E-E0AFEE262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5B7DD4-C147-4D81-9860-68D7510D08EE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C7F703CB-EA3C-2075-CBC5-F5F6FFF25B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95C9D7-FFCF-44BE-8307-6D87868F82A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C84BA2C-8674-769E-0D11-CA42D5065EA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007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2E690B8F-6B18-A33A-3F84-3D29412F1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E6794-D43B-4F26-B617-B8453B5B1EA1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A38877-A550-6D37-2CCB-F7F4E13F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6D5D7B0B-1E2D-D434-2EBA-0E9EA15B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C8516-D1B5-4053-9550-3D1CAA5D6DC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286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8B67C501-E222-BB12-50C1-4B4D98F03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2874079-05E6-8130-8184-60E512E55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FAC404E3-BFE6-DCA9-36B8-36E384E45F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FFCB1FFB-E1D6-685A-059A-336904F55E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9247C4-DBA0-2FDE-F0DF-3674CE7D3A29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EE3270EE-F829-066F-F80D-FD3AC68E8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CBA701-8DAD-144C-AD0E-0879ECE26AB4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4F2E16AB-4055-D517-2E3F-945F9771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D06CB4-94A4-4084-8A17-853D1AFA569D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5F4FBB93-64BB-9FC1-F546-34B7775A8E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775B4F-89AA-4AC1-87FE-1214BD52B9E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821A0FE6-8C09-6E2E-9BEB-F83FB680445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4699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0CE30720-C9DD-2174-1188-DAB02D799A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D71F8AC-544A-D47D-7C90-30EE9268FFA5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2D51F9A8-467E-EDC7-0520-BC2A20585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B3B02-969C-61A8-9C22-E0B631B3A17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F2C6C4F-1D3B-C5C8-1186-4E0CC273C8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3EC7C7D-8901-BCD8-42DA-96A928560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5F760A83-07B6-6E46-7415-4AF263067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0E2144F4-0588-CB27-35DE-A6FF938B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A992721-562E-45BA-BE7A-DB0F10F332BE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C26FAC4-3835-FFE4-BC41-248543073A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49FBA7-63EE-4123-B841-379E3729BFA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CEB144C4-2887-9239-A79D-C927A46A25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96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4693D149-58FF-6F78-36F3-CCC8B0B71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A3E7F669-E48E-1F87-2FB6-5D03080F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C2F1FBC3-86EB-94E7-2E9C-D873F30EC8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07A285B5-9A78-22F2-27EE-058B7C01B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DB5844-050C-4050-9037-F54CAE476EC3}" type="datetimeFigureOut">
              <a:rPr lang="en-US"/>
              <a:pPr>
                <a:defRPr/>
              </a:pPr>
              <a:t>10/24/2025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E33D-CD3A-627C-E762-E8F03B3BFD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E24445BB-3023-84DF-2407-F8D18D73F1C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34ADB239-C016-C280-7ED6-0B8002003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3D090-EEC4-45B2-AC8F-9F87ED0A2D5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86C36113-B487-1334-64DF-E855A5FA1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797068D-E599-E505-7417-785F0EC1032E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ACF0B75A-241F-B83C-450F-E0629A7D04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E404455B-C760-4B7C-8CA0-EBE42A90516E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3" r:id="rId4"/>
    <p:sldLayoutId id="2147483764" r:id="rId5"/>
    <p:sldLayoutId id="2147483771" r:id="rId6"/>
    <p:sldLayoutId id="2147483765" r:id="rId7"/>
    <p:sldLayoutId id="2147483772" r:id="rId8"/>
    <p:sldLayoutId id="2147483773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0.wmf"/><Relationship Id="rId3" Type="http://schemas.openxmlformats.org/officeDocument/2006/relationships/oleObject" Target="../embeddings/oleObject27.bin"/><Relationship Id="rId7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3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image" Target="../media/image19.wmf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16.wmf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3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9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639C9-6903-0F82-5CDA-93F9FB1EA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Rotation Problem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D6FC12B1-0235-F28D-4E4D-ADADEF787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BC8B60B0-032D-DCA8-3CD6-591C66348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0389-61E2-65E8-D1C2-1E3D29BD6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88" y="69850"/>
            <a:ext cx="8450262" cy="1743075"/>
          </a:xfrm>
        </p:spPr>
        <p:txBody>
          <a:bodyPr/>
          <a:lstStyle/>
          <a:p>
            <a:pPr>
              <a:defRPr/>
            </a:pPr>
            <a:r>
              <a:rPr lang="en-CA" sz="2400" dirty="0"/>
              <a:t>Challenge: A small circle 2/5 of the radius of the larger circle rolls 3 times around the larger circle.  How many rotations does the smaller circle make?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D26CC57-B763-F778-35F7-346FFD1086D8}"/>
              </a:ext>
            </a:extLst>
          </p:cNvPr>
          <p:cNvSpPr/>
          <p:nvPr/>
        </p:nvSpPr>
        <p:spPr>
          <a:xfrm>
            <a:off x="1203325" y="2667000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Flowchart: Or 4">
            <a:extLst>
              <a:ext uri="{FF2B5EF4-FFF2-40B4-BE49-F238E27FC236}">
                <a16:creationId xmlns:a16="http://schemas.microsoft.com/office/drawing/2014/main" id="{C3739332-33C0-7A9F-1C1F-4BFF256890A8}"/>
              </a:ext>
            </a:extLst>
          </p:cNvPr>
          <p:cNvSpPr>
            <a:spLocks noChangeAspect="1"/>
          </p:cNvSpPr>
          <p:nvPr/>
        </p:nvSpPr>
        <p:spPr>
          <a:xfrm>
            <a:off x="1743075" y="4826000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614E12C-9E84-07B7-01CF-64F06419A095}"/>
              </a:ext>
            </a:extLst>
          </p:cNvPr>
          <p:cNvCxnSpPr>
            <a:endCxn id="5" idx="7"/>
          </p:cNvCxnSpPr>
          <p:nvPr/>
        </p:nvCxnSpPr>
        <p:spPr>
          <a:xfrm rot="5400000" flipH="1" flipV="1">
            <a:off x="2277269" y="4988719"/>
            <a:ext cx="390525" cy="38258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0440AC36-A445-B243-6EA7-BDF10D0604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5050" y="5226050"/>
          <a:ext cx="4699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69" imgH="393359" progId="Equation.DSMT4">
                  <p:embed/>
                </p:oleObj>
              </mc:Choice>
              <mc:Fallback>
                <p:oleObj name="Equation" r:id="rId3" imgW="266469" imgH="39335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050" y="5226050"/>
                        <a:ext cx="4699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3259320-AD1D-9D3B-76B2-1B126BE5AD52}"/>
              </a:ext>
            </a:extLst>
          </p:cNvPr>
          <p:cNvCxnSpPr/>
          <p:nvPr/>
        </p:nvCxnSpPr>
        <p:spPr>
          <a:xfrm rot="5400000" flipH="1" flipV="1">
            <a:off x="2297907" y="3020219"/>
            <a:ext cx="782637" cy="7651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57D6732E-E641-0206-8E51-FB678F4CE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6375" y="3354388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3354388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C645FA7-8B99-A36A-E1C1-963F8F438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3288" y="2065338"/>
            <a:ext cx="1019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1E0E4D-BF2C-F460-2B1C-AA94E0BC5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2501900"/>
            <a:ext cx="4924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Rotating Outside: 3 Extra cw rotations</a:t>
            </a:r>
          </a:p>
        </p:txBody>
      </p:sp>
      <p:sp>
        <p:nvSpPr>
          <p:cNvPr id="27659" name="Text Box 5">
            <a:extLst>
              <a:ext uri="{FF2B5EF4-FFF2-40B4-BE49-F238E27FC236}">
                <a16:creationId xmlns:a16="http://schemas.microsoft.com/office/drawing/2014/main" id="{ED5D12C5-3F73-2D3B-0B6D-FF930E46E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CB564F-952F-54D5-25FE-7FD51232D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2986088"/>
            <a:ext cx="510063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Three circumference of the larger circle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divided by the circumference of the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smaller circle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D2BA1CD-51A8-4B56-BA08-3E8C2BD70E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1563" y="4295775"/>
          <a:ext cx="1654175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500" imgH="622300" progId="Equation.DSMT4">
                  <p:embed/>
                </p:oleObj>
              </mc:Choice>
              <mc:Fallback>
                <p:oleObj name="Equation" r:id="rId8" imgW="825500" imgH="6223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4295775"/>
                        <a:ext cx="1654175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28223CC-4830-07B4-C40B-E3BD6B6FA05C}"/>
              </a:ext>
            </a:extLst>
          </p:cNvPr>
          <p:cNvCxnSpPr/>
          <p:nvPr/>
        </p:nvCxnSpPr>
        <p:spPr>
          <a:xfrm flipV="1">
            <a:off x="4225925" y="4492625"/>
            <a:ext cx="503238" cy="1111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88171A-8208-ED7F-A831-4DC3AA5058B9}"/>
              </a:ext>
            </a:extLst>
          </p:cNvPr>
          <p:cNvCxnSpPr/>
          <p:nvPr/>
        </p:nvCxnSpPr>
        <p:spPr>
          <a:xfrm flipV="1">
            <a:off x="3573463" y="5040313"/>
            <a:ext cx="504825" cy="10953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70B746-E99F-F2DD-0FB1-63BA797BE15F}"/>
              </a:ext>
            </a:extLst>
          </p:cNvPr>
          <p:cNvCxnSpPr/>
          <p:nvPr/>
        </p:nvCxnSpPr>
        <p:spPr>
          <a:xfrm flipV="1">
            <a:off x="4592638" y="5045075"/>
            <a:ext cx="247650" cy="1635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BBE60FC9-E84A-C4F0-33A8-B2D12419F2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1150" y="4289425"/>
          <a:ext cx="890588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307" imgH="622030" progId="Equation.DSMT4">
                  <p:embed/>
                </p:oleObj>
              </mc:Choice>
              <mc:Fallback>
                <p:oleObj name="Equation" r:id="rId10" imgW="444307" imgH="62203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4289425"/>
                        <a:ext cx="890588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>
            <a:extLst>
              <a:ext uri="{FF2B5EF4-FFF2-40B4-BE49-F238E27FC236}">
                <a16:creationId xmlns:a16="http://schemas.microsoft.com/office/drawing/2014/main" id="{4814926B-C95E-3D4A-3784-8D87E19C6F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4125" y="4291013"/>
          <a:ext cx="63500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225" imgH="393359" progId="Equation.DSMT4">
                  <p:embed/>
                </p:oleObj>
              </mc:Choice>
              <mc:Fallback>
                <p:oleObj name="Equation" r:id="rId12" imgW="317225" imgH="39335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4291013"/>
                        <a:ext cx="635000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8EE7F34D-459F-F901-A77F-F428722CF4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9275" y="4460875"/>
          <a:ext cx="18970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7836" imgH="177723" progId="Equation.DSMT4">
                  <p:embed/>
                </p:oleObj>
              </mc:Choice>
              <mc:Fallback>
                <p:oleObj name="Equation" r:id="rId14" imgW="837836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9275" y="4460875"/>
                        <a:ext cx="18970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A06863B-BB0D-C332-19A3-CF6D00891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8" y="5697538"/>
            <a:ext cx="290036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In total: 10.5 rotations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11" grpId="0"/>
      <p:bldP spid="12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784E3-4579-A3B1-6CD6-508A4207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1163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A small circle with radius “R” “rolls” around a bigger circle with double the radius.  How many rotations does the smaller circle make?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313CCF-1883-DB0E-6A7F-7E6BBC99F089}"/>
              </a:ext>
            </a:extLst>
          </p:cNvPr>
          <p:cNvSpPr/>
          <p:nvPr/>
        </p:nvSpPr>
        <p:spPr>
          <a:xfrm>
            <a:off x="2700338" y="3060700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E12841A4-3902-70F7-C1B5-F1D046B7AF64}"/>
              </a:ext>
            </a:extLst>
          </p:cNvPr>
          <p:cNvSpPr>
            <a:spLocks noChangeAspect="1"/>
          </p:cNvSpPr>
          <p:nvPr/>
        </p:nvSpPr>
        <p:spPr>
          <a:xfrm>
            <a:off x="3240088" y="5219700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A3A6CAC-64C6-EE7C-9F93-46F762C5B050}"/>
              </a:ext>
            </a:extLst>
          </p:cNvPr>
          <p:cNvCxnSpPr>
            <a:endCxn id="11" idx="7"/>
          </p:cNvCxnSpPr>
          <p:nvPr/>
        </p:nvCxnSpPr>
        <p:spPr>
          <a:xfrm rot="5400000" flipH="1" flipV="1">
            <a:off x="3774281" y="5382419"/>
            <a:ext cx="390525" cy="382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6695D624-C77D-BAEE-129D-CD7027B6BB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3350" y="549275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5492750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DBD363-0935-2742-668B-89E54B4DB839}"/>
              </a:ext>
            </a:extLst>
          </p:cNvPr>
          <p:cNvCxnSpPr/>
          <p:nvPr/>
        </p:nvCxnSpPr>
        <p:spPr>
          <a:xfrm rot="5400000" flipH="1" flipV="1">
            <a:off x="3794919" y="3413919"/>
            <a:ext cx="782637" cy="7651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99D2DD3E-BB08-D046-6EFF-3C42579139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0363" y="3748088"/>
          <a:ext cx="438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501" imgH="165028" progId="Equation.DSMT4">
                  <p:embed/>
                </p:oleObj>
              </mc:Choice>
              <mc:Fallback>
                <p:oleObj name="Equation" r:id="rId5" imgW="228501" imgH="165028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363" y="3748088"/>
                        <a:ext cx="438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Text Box 5">
            <a:extLst>
              <a:ext uri="{FF2B5EF4-FFF2-40B4-BE49-F238E27FC236}">
                <a16:creationId xmlns:a16="http://schemas.microsoft.com/office/drawing/2014/main" id="{D55DBB58-952A-63E3-5882-2C5E5E14B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48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C -0.09809 -3.33333E-6 -0.17795 -0.10625 -0.17795 -0.23727 C -0.17795 -0.36805 -0.09809 -0.47453 1.94444E-6 -0.47453 C 0.09809 -0.47453 0.17778 -0.36805 0.17778 -0.23727 C 0.17778 -0.10625 0.09809 -3.33333E-6 1.94444E-6 -3.33333E-6 Z " pathEditMode="relative" rAng="10800000" ptsTypes="fffff">
                                      <p:cBhvr>
                                        <p:cTn id="50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1" grpId="1" animBg="1"/>
      <p:bldP spid="11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CDE787D1-4FF0-88C0-7C3D-F2BBEBCC64DB}"/>
              </a:ext>
            </a:extLst>
          </p:cNvPr>
          <p:cNvSpPr/>
          <p:nvPr/>
        </p:nvSpPr>
        <p:spPr>
          <a:xfrm>
            <a:off x="7437438" y="5608638"/>
            <a:ext cx="1447800" cy="1147762"/>
          </a:xfrm>
          <a:prstGeom prst="rect">
            <a:avLst/>
          </a:prstGeom>
          <a:solidFill>
            <a:schemeClr val="bg1"/>
          </a:solidFill>
          <a:ln w="22225">
            <a:noFill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EC3C5F-1254-1932-7369-4B63725E3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563"/>
            <a:ext cx="7467600" cy="7032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Solution: </a:t>
            </a:r>
          </a:p>
        </p:txBody>
      </p:sp>
      <p:sp>
        <p:nvSpPr>
          <p:cNvPr id="2061" name="Content Placeholder 2">
            <a:extLst>
              <a:ext uri="{FF2B5EF4-FFF2-40B4-BE49-F238E27FC236}">
                <a16:creationId xmlns:a16="http://schemas.microsoft.com/office/drawing/2014/main" id="{5CA9DA35-587E-E0D3-04A7-964C94E95F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163" y="681038"/>
            <a:ext cx="7467600" cy="465137"/>
          </a:xfrm>
        </p:spPr>
        <p:txBody>
          <a:bodyPr/>
          <a:lstStyle/>
          <a:p>
            <a:pPr eaLnBrk="1" hangingPunct="1"/>
            <a:r>
              <a:rPr lang="en-CA" altLang="en-US" sz="2100"/>
              <a:t>Make a straight line with the red circle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980022-C179-194C-E8E2-7B4B15EDF271}"/>
              </a:ext>
            </a:extLst>
          </p:cNvPr>
          <p:cNvCxnSpPr/>
          <p:nvPr/>
        </p:nvCxnSpPr>
        <p:spPr>
          <a:xfrm flipV="1">
            <a:off x="1212850" y="5538788"/>
            <a:ext cx="6781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Or 7">
            <a:extLst>
              <a:ext uri="{FF2B5EF4-FFF2-40B4-BE49-F238E27FC236}">
                <a16:creationId xmlns:a16="http://schemas.microsoft.com/office/drawing/2014/main" id="{E84B0531-3D7B-912F-AF08-CBFEC5AFC8B6}"/>
              </a:ext>
            </a:extLst>
          </p:cNvPr>
          <p:cNvSpPr/>
          <p:nvPr/>
        </p:nvSpPr>
        <p:spPr>
          <a:xfrm>
            <a:off x="141288" y="3378200"/>
            <a:ext cx="2160587" cy="2160588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CC22C59-7C2E-A059-FFAD-64BD22B9DFDB}"/>
              </a:ext>
            </a:extLst>
          </p:cNvPr>
          <p:cNvSpPr txBox="1">
            <a:spLocks/>
          </p:cNvSpPr>
          <p:nvPr/>
        </p:nvSpPr>
        <p:spPr bwMode="auto">
          <a:xfrm>
            <a:off x="285750" y="1054100"/>
            <a:ext cx="80930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Set increments at half point, </a:t>
            </a:r>
            <a:r>
              <a:rPr lang="en-CA" sz="2100" dirty="0" err="1">
                <a:latin typeface="+mn-lt"/>
                <a:cs typeface="+mn-cs"/>
              </a:rPr>
              <a:t>quarte</a:t>
            </a:r>
            <a:r>
              <a:rPr lang="en-CA" sz="2100" dirty="0">
                <a:latin typeface="+mn-lt"/>
                <a:cs typeface="+mn-cs"/>
              </a:rPr>
              <a:t>r, 3 quarters...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5F76C421-0DC7-7C06-4DC5-A7323E883E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0463" y="5353050"/>
          <a:ext cx="1714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17" imgH="202936" progId="Equation.DSMT4">
                  <p:embed/>
                </p:oleObj>
              </mc:Choice>
              <mc:Fallback>
                <p:oleObj name="Equation" r:id="rId3" imgW="63417" imgH="20293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5353050"/>
                        <a:ext cx="1714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0DB1020B-0ABF-6ABC-42D8-FC724AE913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9300" y="5353050"/>
          <a:ext cx="171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17" imgH="202936" progId="Equation.DSMT4">
                  <p:embed/>
                </p:oleObj>
              </mc:Choice>
              <mc:Fallback>
                <p:oleObj name="Equation" r:id="rId5" imgW="63417" imgH="20293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5353050"/>
                        <a:ext cx="1714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326F43FE-1436-4D7D-53DF-827A884D3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7975" y="5368925"/>
          <a:ext cx="173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17" imgH="202936" progId="Equation.DSMT4">
                  <p:embed/>
                </p:oleObj>
              </mc:Choice>
              <mc:Fallback>
                <p:oleObj name="Equation" r:id="rId6" imgW="63417" imgH="2029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7975" y="5368925"/>
                        <a:ext cx="173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D09B1FC2-7EAF-0C35-C0AE-1A528062A7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613" y="5368925"/>
          <a:ext cx="1730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17" imgH="202936" progId="Equation.DSMT4">
                  <p:embed/>
                </p:oleObj>
              </mc:Choice>
              <mc:Fallback>
                <p:oleObj name="Equation" r:id="rId7" imgW="63417" imgH="20293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5368925"/>
                        <a:ext cx="1730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23B03F65-624A-1C43-F231-ABF08B6718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1575" y="5316538"/>
          <a:ext cx="1714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17" imgH="202936" progId="Equation.DSMT4">
                  <p:embed/>
                </p:oleObj>
              </mc:Choice>
              <mc:Fallback>
                <p:oleObj name="Equation" r:id="rId8" imgW="63417" imgH="20293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1575" y="5316538"/>
                        <a:ext cx="1714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26935559-904E-9E3B-CF82-272F96985C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4088" y="5143500"/>
          <a:ext cx="6159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501" imgH="165028" progId="Equation.DSMT4">
                  <p:embed/>
                </p:oleObj>
              </mc:Choice>
              <mc:Fallback>
                <p:oleObj name="Equation" r:id="rId9" imgW="228501" imgH="16502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5143500"/>
                        <a:ext cx="6159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C72FF7EC-A0ED-648E-6668-7D3460A44A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8925" y="5132388"/>
          <a:ext cx="61277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087" imgH="177569" progId="Equation.DSMT4">
                  <p:embed/>
                </p:oleObj>
              </mc:Choice>
              <mc:Fallback>
                <p:oleObj name="Equation" r:id="rId11" imgW="317087" imgH="1775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5132388"/>
                        <a:ext cx="612775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0D47EFC1-B050-394B-2EE7-38A0A9EF10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6600" y="5132388"/>
          <a:ext cx="2936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68" imgH="164957" progId="Equation.DSMT4">
                  <p:embed/>
                </p:oleObj>
              </mc:Choice>
              <mc:Fallback>
                <p:oleObj name="Equation" r:id="rId13" imgW="152268" imgH="16495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5132388"/>
                        <a:ext cx="29368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4209259D-C4AE-0591-BA33-2DF102EE91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2825" y="5106988"/>
          <a:ext cx="6619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177646" progId="Equation.DSMT4">
                  <p:embed/>
                </p:oleObj>
              </mc:Choice>
              <mc:Fallback>
                <p:oleObj name="Equation" r:id="rId15" imgW="342603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5" y="5106988"/>
                        <a:ext cx="6619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87D74B8C-9726-53F3-2262-E63C176855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12100" y="5124450"/>
          <a:ext cx="2444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2100" y="5124450"/>
                        <a:ext cx="244475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F55523D0-2A3E-8C79-DCA8-A79A2A75CBB4}"/>
              </a:ext>
            </a:extLst>
          </p:cNvPr>
          <p:cNvSpPr/>
          <p:nvPr/>
        </p:nvSpPr>
        <p:spPr>
          <a:xfrm>
            <a:off x="666750" y="5568950"/>
            <a:ext cx="1079500" cy="10795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ACF11F9-43B5-031E-8F67-9586598C2583}"/>
              </a:ext>
            </a:extLst>
          </p:cNvPr>
          <p:cNvCxnSpPr/>
          <p:nvPr/>
        </p:nvCxnSpPr>
        <p:spPr>
          <a:xfrm rot="5400000" flipH="1" flipV="1">
            <a:off x="945357" y="5852319"/>
            <a:ext cx="539750" cy="1587"/>
          </a:xfrm>
          <a:prstGeom prst="straightConnector1">
            <a:avLst/>
          </a:prstGeom>
          <a:ln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93D60FE-CA8B-AC7C-090E-C8C7E51151DD}"/>
              </a:ext>
            </a:extLst>
          </p:cNvPr>
          <p:cNvSpPr txBox="1">
            <a:spLocks/>
          </p:cNvSpPr>
          <p:nvPr/>
        </p:nvSpPr>
        <p:spPr bwMode="auto">
          <a:xfrm>
            <a:off x="300038" y="1408113"/>
            <a:ext cx="80930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At certain increments the blue circle is pointing up or down</a:t>
            </a:r>
          </a:p>
        </p:txBody>
      </p:sp>
      <p:grpSp>
        <p:nvGrpSpPr>
          <p:cNvPr id="3" name="Group 27">
            <a:extLst>
              <a:ext uri="{FF2B5EF4-FFF2-40B4-BE49-F238E27FC236}">
                <a16:creationId xmlns:a16="http://schemas.microsoft.com/office/drawing/2014/main" id="{EACFA51D-91AA-E5A0-B541-5A6D9D9153B7}"/>
              </a:ext>
            </a:extLst>
          </p:cNvPr>
          <p:cNvGrpSpPr>
            <a:grpSpLocks/>
          </p:cNvGrpSpPr>
          <p:nvPr/>
        </p:nvGrpSpPr>
        <p:grpSpPr bwMode="auto">
          <a:xfrm>
            <a:off x="7461250" y="5514975"/>
            <a:ext cx="1079500" cy="1096963"/>
            <a:chOff x="3814708" y="2325299"/>
            <a:chExt cx="1079500" cy="1096728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31F5065-BBA1-CA65-B8DF-3A97F5BE8A2F}"/>
                </a:ext>
              </a:extLst>
            </p:cNvPr>
            <p:cNvSpPr/>
            <p:nvPr/>
          </p:nvSpPr>
          <p:spPr>
            <a:xfrm>
              <a:off x="3814708" y="2342758"/>
              <a:ext cx="1079500" cy="107926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B0EC5CC4-FD84-C5CF-FF54-463C6BF1EF7F}"/>
                </a:ext>
              </a:extLst>
            </p:cNvPr>
            <p:cNvCxnSpPr/>
            <p:nvPr/>
          </p:nvCxnSpPr>
          <p:spPr>
            <a:xfrm rot="5400000" flipH="1" flipV="1">
              <a:off x="4077498" y="2594322"/>
              <a:ext cx="539634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11A41B54-BA84-2D28-3EC3-ADC29163799F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781675" y="5540375"/>
            <a:ext cx="1079500" cy="1096963"/>
            <a:chOff x="3814708" y="2325299"/>
            <a:chExt cx="1079500" cy="109672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D663F83-7B05-C3AB-4D5B-520942D3198E}"/>
                </a:ext>
              </a:extLst>
            </p:cNvPr>
            <p:cNvSpPr/>
            <p:nvPr/>
          </p:nvSpPr>
          <p:spPr>
            <a:xfrm>
              <a:off x="3814708" y="2342758"/>
              <a:ext cx="1079500" cy="107926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A2151615-67D9-4673-5928-5DB34E388F8F}"/>
                </a:ext>
              </a:extLst>
            </p:cNvPr>
            <p:cNvCxnSpPr/>
            <p:nvPr/>
          </p:nvCxnSpPr>
          <p:spPr>
            <a:xfrm rot="5400000" flipH="1" flipV="1">
              <a:off x="4077498" y="2594323"/>
              <a:ext cx="539634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1">
            <a:extLst>
              <a:ext uri="{FF2B5EF4-FFF2-40B4-BE49-F238E27FC236}">
                <a16:creationId xmlns:a16="http://schemas.microsoft.com/office/drawing/2014/main" id="{9BAF9E6F-65E3-1B6D-3130-CB2EB905A4C3}"/>
              </a:ext>
            </a:extLst>
          </p:cNvPr>
          <p:cNvGrpSpPr>
            <a:grpSpLocks/>
          </p:cNvGrpSpPr>
          <p:nvPr/>
        </p:nvGrpSpPr>
        <p:grpSpPr bwMode="auto">
          <a:xfrm>
            <a:off x="4089400" y="5551488"/>
            <a:ext cx="1079500" cy="1096962"/>
            <a:chOff x="3814708" y="2325299"/>
            <a:chExt cx="1079500" cy="109672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3FA3494-44F9-986C-C829-A84550E87E1A}"/>
                </a:ext>
              </a:extLst>
            </p:cNvPr>
            <p:cNvSpPr/>
            <p:nvPr/>
          </p:nvSpPr>
          <p:spPr>
            <a:xfrm>
              <a:off x="3814708" y="2342757"/>
              <a:ext cx="1079500" cy="107927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C971A2D0-C991-75F1-EEF9-8D3BF23BEEFC}"/>
                </a:ext>
              </a:extLst>
            </p:cNvPr>
            <p:cNvCxnSpPr/>
            <p:nvPr/>
          </p:nvCxnSpPr>
          <p:spPr>
            <a:xfrm rot="5400000" flipH="1" flipV="1">
              <a:off x="4077498" y="2594322"/>
              <a:ext cx="539635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34">
            <a:extLst>
              <a:ext uri="{FF2B5EF4-FFF2-40B4-BE49-F238E27FC236}">
                <a16:creationId xmlns:a16="http://schemas.microsoft.com/office/drawing/2014/main" id="{61BA3357-B4AE-997D-D427-E05D67036AC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2381250" y="5546725"/>
            <a:ext cx="1079500" cy="1096963"/>
            <a:chOff x="3814708" y="2325299"/>
            <a:chExt cx="1079500" cy="109672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57DCCB1-8B08-A3DF-0D36-0DDD6446E4E5}"/>
                </a:ext>
              </a:extLst>
            </p:cNvPr>
            <p:cNvSpPr/>
            <p:nvPr/>
          </p:nvSpPr>
          <p:spPr>
            <a:xfrm>
              <a:off x="3814708" y="2342758"/>
              <a:ext cx="1079500" cy="107926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37A50A5-57E7-0EBD-1DF7-7C1958121A98}"/>
                </a:ext>
              </a:extLst>
            </p:cNvPr>
            <p:cNvCxnSpPr/>
            <p:nvPr/>
          </p:nvCxnSpPr>
          <p:spPr>
            <a:xfrm rot="5400000" flipH="1" flipV="1">
              <a:off x="4077498" y="2594323"/>
              <a:ext cx="539634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Oval 40">
            <a:extLst>
              <a:ext uri="{FF2B5EF4-FFF2-40B4-BE49-F238E27FC236}">
                <a16:creationId xmlns:a16="http://schemas.microsoft.com/office/drawing/2014/main" id="{FFA7DF73-8059-FE47-9B91-E45B4B9D9A64}"/>
              </a:ext>
            </a:extLst>
          </p:cNvPr>
          <p:cNvSpPr/>
          <p:nvPr/>
        </p:nvSpPr>
        <p:spPr>
          <a:xfrm>
            <a:off x="7456488" y="5532438"/>
            <a:ext cx="1079500" cy="10795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375AB5F-F6C8-5E37-7CE9-3109B791F16F}"/>
              </a:ext>
            </a:extLst>
          </p:cNvPr>
          <p:cNvCxnSpPr/>
          <p:nvPr/>
        </p:nvCxnSpPr>
        <p:spPr>
          <a:xfrm rot="5400000" flipH="1" flipV="1">
            <a:off x="7722394" y="5788819"/>
            <a:ext cx="539750" cy="1588"/>
          </a:xfrm>
          <a:prstGeom prst="straightConnector1">
            <a:avLst/>
          </a:prstGeom>
          <a:ln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FAF40550-3EA9-AE5C-FEB7-39475F543138}"/>
              </a:ext>
            </a:extLst>
          </p:cNvPr>
          <p:cNvSpPr txBox="1">
            <a:spLocks/>
          </p:cNvSpPr>
          <p:nvPr/>
        </p:nvSpPr>
        <p:spPr bwMode="auto">
          <a:xfrm>
            <a:off x="288925" y="673100"/>
            <a:ext cx="80930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An arrow pointing up means its pointing into the circle and pointing down means away from the circle</a:t>
            </a:r>
          </a:p>
        </p:txBody>
      </p:sp>
      <p:sp>
        <p:nvSpPr>
          <p:cNvPr id="45" name="Flowchart: Or 44">
            <a:extLst>
              <a:ext uri="{FF2B5EF4-FFF2-40B4-BE49-F238E27FC236}">
                <a16:creationId xmlns:a16="http://schemas.microsoft.com/office/drawing/2014/main" id="{9154BB5B-B9B4-9E8F-9D6D-38D30C8F6915}"/>
              </a:ext>
            </a:extLst>
          </p:cNvPr>
          <p:cNvSpPr/>
          <p:nvPr/>
        </p:nvSpPr>
        <p:spPr>
          <a:xfrm>
            <a:off x="3119438" y="2274888"/>
            <a:ext cx="2160587" cy="2160587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10" name="Group 45">
            <a:extLst>
              <a:ext uri="{FF2B5EF4-FFF2-40B4-BE49-F238E27FC236}">
                <a16:creationId xmlns:a16="http://schemas.microsoft.com/office/drawing/2014/main" id="{2625663D-6949-9016-A26F-6D5AF6DFF6E1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5513388"/>
            <a:ext cx="1079500" cy="1096962"/>
            <a:chOff x="3814708" y="2325299"/>
            <a:chExt cx="1079500" cy="1096728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7B0FE73-7D15-A589-36C2-2A5E101A54A2}"/>
                </a:ext>
              </a:extLst>
            </p:cNvPr>
            <p:cNvSpPr/>
            <p:nvPr/>
          </p:nvSpPr>
          <p:spPr>
            <a:xfrm>
              <a:off x="3814708" y="2342757"/>
              <a:ext cx="1079500" cy="107927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924C35F8-B500-C031-4A19-9D37B5C38599}"/>
                </a:ext>
              </a:extLst>
            </p:cNvPr>
            <p:cNvCxnSpPr/>
            <p:nvPr/>
          </p:nvCxnSpPr>
          <p:spPr>
            <a:xfrm rot="5400000" flipH="1" flipV="1">
              <a:off x="4077497" y="2594322"/>
              <a:ext cx="539635" cy="1588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48">
            <a:extLst>
              <a:ext uri="{FF2B5EF4-FFF2-40B4-BE49-F238E27FC236}">
                <a16:creationId xmlns:a16="http://schemas.microsoft.com/office/drawing/2014/main" id="{53BC1CE4-B5FE-50BC-82B2-3CC139905D21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783263" y="5545138"/>
            <a:ext cx="1079500" cy="1095375"/>
            <a:chOff x="3814708" y="2325299"/>
            <a:chExt cx="1079500" cy="109672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0207700-EC30-8E94-AC25-71F63FD8E2B5}"/>
                </a:ext>
              </a:extLst>
            </p:cNvPr>
            <p:cNvSpPr/>
            <p:nvPr/>
          </p:nvSpPr>
          <p:spPr>
            <a:xfrm>
              <a:off x="3814708" y="2342784"/>
              <a:ext cx="1079500" cy="1079243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8A67D78F-D7CF-B5AB-DAAD-2E1E5E9DFC7D}"/>
                </a:ext>
              </a:extLst>
            </p:cNvPr>
            <p:cNvCxnSpPr/>
            <p:nvPr/>
          </p:nvCxnSpPr>
          <p:spPr>
            <a:xfrm rot="5400000" flipH="1" flipV="1">
              <a:off x="4077106" y="2594713"/>
              <a:ext cx="540417" cy="1588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51">
            <a:extLst>
              <a:ext uri="{FF2B5EF4-FFF2-40B4-BE49-F238E27FC236}">
                <a16:creationId xmlns:a16="http://schemas.microsoft.com/office/drawing/2014/main" id="{77CE64DC-DD7C-0A8E-3FE0-47DC672BAE8D}"/>
              </a:ext>
            </a:extLst>
          </p:cNvPr>
          <p:cNvGrpSpPr>
            <a:grpSpLocks/>
          </p:cNvGrpSpPr>
          <p:nvPr/>
        </p:nvGrpSpPr>
        <p:grpSpPr bwMode="auto">
          <a:xfrm>
            <a:off x="4092575" y="5554663"/>
            <a:ext cx="1079500" cy="1096962"/>
            <a:chOff x="3814708" y="2325299"/>
            <a:chExt cx="1079500" cy="109672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92CED8AB-FAE4-8343-60A8-259330559314}"/>
                </a:ext>
              </a:extLst>
            </p:cNvPr>
            <p:cNvSpPr/>
            <p:nvPr/>
          </p:nvSpPr>
          <p:spPr>
            <a:xfrm>
              <a:off x="3814708" y="2342757"/>
              <a:ext cx="1079500" cy="107927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6D52FC9-4963-ECE1-A5FB-FC10C1B93F07}"/>
                </a:ext>
              </a:extLst>
            </p:cNvPr>
            <p:cNvCxnSpPr/>
            <p:nvPr/>
          </p:nvCxnSpPr>
          <p:spPr>
            <a:xfrm rot="5400000" flipH="1" flipV="1">
              <a:off x="4077498" y="2594322"/>
              <a:ext cx="539635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7">
            <a:extLst>
              <a:ext uri="{FF2B5EF4-FFF2-40B4-BE49-F238E27FC236}">
                <a16:creationId xmlns:a16="http://schemas.microsoft.com/office/drawing/2014/main" id="{D9DC6D6E-6DD6-8DEA-391E-C3D39882A4A6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2384425" y="5543550"/>
            <a:ext cx="1079500" cy="1096963"/>
            <a:chOff x="3814708" y="2325299"/>
            <a:chExt cx="1079500" cy="1096728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F12573E8-0011-00D1-CF5A-7D2FE45552FF}"/>
                </a:ext>
              </a:extLst>
            </p:cNvPr>
            <p:cNvSpPr/>
            <p:nvPr/>
          </p:nvSpPr>
          <p:spPr>
            <a:xfrm>
              <a:off x="3814708" y="2342758"/>
              <a:ext cx="1079500" cy="107926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CE1DCB0E-2DB5-D82E-67ED-2A30517B4481}"/>
                </a:ext>
              </a:extLst>
            </p:cNvPr>
            <p:cNvCxnSpPr/>
            <p:nvPr/>
          </p:nvCxnSpPr>
          <p:spPr>
            <a:xfrm rot="5400000" flipH="1" flipV="1">
              <a:off x="4077498" y="2594323"/>
              <a:ext cx="539634" cy="1587"/>
            </a:xfrm>
            <a:prstGeom prst="straightConnector1">
              <a:avLst/>
            </a:prstGeom>
            <a:ln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C579CF79-C267-4B69-CBB4-47FE63C01B1D}"/>
              </a:ext>
            </a:extLst>
          </p:cNvPr>
          <p:cNvSpPr/>
          <p:nvPr/>
        </p:nvSpPr>
        <p:spPr>
          <a:xfrm>
            <a:off x="525463" y="5524500"/>
            <a:ext cx="8048625" cy="1231900"/>
          </a:xfrm>
          <a:prstGeom prst="rect">
            <a:avLst/>
          </a:prstGeom>
          <a:solidFill>
            <a:schemeClr val="bg1"/>
          </a:solidFill>
          <a:ln w="22225">
            <a:noFill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Arc 61">
            <a:extLst>
              <a:ext uri="{FF2B5EF4-FFF2-40B4-BE49-F238E27FC236}">
                <a16:creationId xmlns:a16="http://schemas.microsoft.com/office/drawing/2014/main" id="{6BBFB063-F072-D15B-D604-75215C9BB60C}"/>
              </a:ext>
            </a:extLst>
          </p:cNvPr>
          <p:cNvSpPr/>
          <p:nvPr/>
        </p:nvSpPr>
        <p:spPr>
          <a:xfrm>
            <a:off x="2754313" y="2374900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A9A764E0-37DC-BDA9-D11E-FF424E677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7763" y="3963988"/>
          <a:ext cx="8366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113" imgH="393529" progId="Equation.DSMT4">
                  <p:embed/>
                </p:oleObj>
              </mc:Choice>
              <mc:Fallback>
                <p:oleObj name="Equation" r:id="rId19" imgW="660113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3963988"/>
                        <a:ext cx="8366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Arc 63">
            <a:extLst>
              <a:ext uri="{FF2B5EF4-FFF2-40B4-BE49-F238E27FC236}">
                <a16:creationId xmlns:a16="http://schemas.microsoft.com/office/drawing/2014/main" id="{065CB746-DB27-6713-716B-EA42DC5D50DE}"/>
              </a:ext>
            </a:extLst>
          </p:cNvPr>
          <p:cNvSpPr/>
          <p:nvPr/>
        </p:nvSpPr>
        <p:spPr>
          <a:xfrm rot="5400000">
            <a:off x="2741613" y="1970088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17CDB31-FA2A-EC36-815C-823110B20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9488" y="2298700"/>
          <a:ext cx="8366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113" imgH="393529" progId="Equation.DSMT4">
                  <p:embed/>
                </p:oleObj>
              </mc:Choice>
              <mc:Fallback>
                <p:oleObj name="Equation" r:id="rId21" imgW="660113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488" y="2298700"/>
                        <a:ext cx="8366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Arc 65">
            <a:extLst>
              <a:ext uri="{FF2B5EF4-FFF2-40B4-BE49-F238E27FC236}">
                <a16:creationId xmlns:a16="http://schemas.microsoft.com/office/drawing/2014/main" id="{FDF492A7-097D-34A3-2FA5-05827AD6E6D0}"/>
              </a:ext>
            </a:extLst>
          </p:cNvPr>
          <p:cNvSpPr/>
          <p:nvPr/>
        </p:nvSpPr>
        <p:spPr>
          <a:xfrm rot="10800000">
            <a:off x="3355975" y="1943100"/>
            <a:ext cx="2341563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062" name="Object 14">
            <a:extLst>
              <a:ext uri="{FF2B5EF4-FFF2-40B4-BE49-F238E27FC236}">
                <a16:creationId xmlns:a16="http://schemas.microsoft.com/office/drawing/2014/main" id="{567540F2-9B22-2B81-7352-FC81C1A7E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6525" y="2225675"/>
          <a:ext cx="83661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60113" imgH="393529" progId="Equation.DSMT4">
                  <p:embed/>
                </p:oleObj>
              </mc:Choice>
              <mc:Fallback>
                <p:oleObj name="Equation" r:id="rId22" imgW="660113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525" y="2225675"/>
                        <a:ext cx="83661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Arc 67">
            <a:extLst>
              <a:ext uri="{FF2B5EF4-FFF2-40B4-BE49-F238E27FC236}">
                <a16:creationId xmlns:a16="http://schemas.microsoft.com/office/drawing/2014/main" id="{0F4D4625-5FA5-903F-C579-0B142767315B}"/>
              </a:ext>
            </a:extLst>
          </p:cNvPr>
          <p:cNvSpPr/>
          <p:nvPr/>
        </p:nvSpPr>
        <p:spPr>
          <a:xfrm rot="16200000">
            <a:off x="3343275" y="2405063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063" name="Object 15">
            <a:extLst>
              <a:ext uri="{FF2B5EF4-FFF2-40B4-BE49-F238E27FC236}">
                <a16:creationId xmlns:a16="http://schemas.microsoft.com/office/drawing/2014/main" id="{5A8FA3DC-1D20-65F7-D825-30387D803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3898900"/>
          <a:ext cx="8366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113" imgH="393529" progId="Equation.DSMT4">
                  <p:embed/>
                </p:oleObj>
              </mc:Choice>
              <mc:Fallback>
                <p:oleObj name="Equation" r:id="rId23" imgW="660113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898900"/>
                        <a:ext cx="8366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E5326D7D-5A54-F9B1-B2B5-DA3E489F2FAA}"/>
              </a:ext>
            </a:extLst>
          </p:cNvPr>
          <p:cNvSpPr txBox="1">
            <a:spLocks/>
          </p:cNvSpPr>
          <p:nvPr/>
        </p:nvSpPr>
        <p:spPr bwMode="auto">
          <a:xfrm>
            <a:off x="192088" y="5753100"/>
            <a:ext cx="80930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Altogether there will be 3 rotations!!</a:t>
            </a:r>
          </a:p>
        </p:txBody>
      </p:sp>
      <p:sp>
        <p:nvSpPr>
          <p:cNvPr id="13355" name="Text Box 5">
            <a:extLst>
              <a:ext uri="{FF2B5EF4-FFF2-40B4-BE49-F238E27FC236}">
                <a16:creationId xmlns:a16="http://schemas.microsoft.com/office/drawing/2014/main" id="{4742B1A3-EADF-639C-BC39-094819DAD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73958 -1.85185E-6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7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1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671 L -0.74791 0.00671 " pathEditMode="relative" rAng="0" ptsTypes="AA">
                                      <p:cBhvr>
                                        <p:cTn id="83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13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-0.4132 -0.15857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60" y="-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6.08374E-7 L -0.41632 -0.40458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16" y="-20241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6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67438E-6 L -0.04757 -0.62164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-31082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80296E-6 L 0.32535 -0.4098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67" y="-20490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6200000">
                                      <p:cBhvr>
                                        <p:cTn id="1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build="p"/>
      <p:bldP spid="2061" grpId="1" build="p"/>
      <p:bldP spid="8" grpId="0" animBg="1"/>
      <p:bldP spid="8" grpId="1" animBg="1"/>
      <p:bldP spid="8" grpId="2" animBg="1"/>
      <p:bldP spid="9" grpId="0"/>
      <p:bldP spid="9" grpId="1"/>
      <p:bldP spid="21" grpId="0" animBg="1"/>
      <p:bldP spid="19" grpId="0"/>
      <p:bldP spid="19" grpId="1"/>
      <p:bldP spid="41" grpId="0" animBg="1"/>
      <p:bldP spid="44" grpId="0"/>
      <p:bldP spid="45" grpId="0" animBg="1"/>
      <p:bldP spid="61" grpId="0" animBg="1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6A4D8-8F37-258A-838F-117520F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1163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SOL: A small circle with radius “R” “rolls” around a bigger circle with double the radius.  How many rotations does the smaller circle make?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BB360B8-9F7F-DBA4-EBBF-63B633B2BD5B}"/>
              </a:ext>
            </a:extLst>
          </p:cNvPr>
          <p:cNvSpPr/>
          <p:nvPr/>
        </p:nvSpPr>
        <p:spPr>
          <a:xfrm>
            <a:off x="2700338" y="3060700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40FCC322-23D3-212E-A8B8-0875F1EB8C13}"/>
              </a:ext>
            </a:extLst>
          </p:cNvPr>
          <p:cNvSpPr>
            <a:spLocks noChangeAspect="1"/>
          </p:cNvSpPr>
          <p:nvPr/>
        </p:nvSpPr>
        <p:spPr>
          <a:xfrm>
            <a:off x="3240088" y="5219700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0B3BDD1-0676-B53C-4220-4C0A67608142}"/>
              </a:ext>
            </a:extLst>
          </p:cNvPr>
          <p:cNvCxnSpPr>
            <a:endCxn id="11" idx="7"/>
          </p:cNvCxnSpPr>
          <p:nvPr/>
        </p:nvCxnSpPr>
        <p:spPr>
          <a:xfrm rot="5400000" flipH="1" flipV="1">
            <a:off x="3774281" y="5382419"/>
            <a:ext cx="390525" cy="382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FA34884E-F449-1226-3591-667116085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3350" y="549275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5492750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08386E0-7D85-6452-D642-10C6FEDE6838}"/>
              </a:ext>
            </a:extLst>
          </p:cNvPr>
          <p:cNvCxnSpPr/>
          <p:nvPr/>
        </p:nvCxnSpPr>
        <p:spPr>
          <a:xfrm rot="5400000" flipH="1" flipV="1">
            <a:off x="3794919" y="3413919"/>
            <a:ext cx="782637" cy="7651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4622F214-CF95-78EE-8B48-4312064173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0363" y="3748088"/>
          <a:ext cx="438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501" imgH="165028" progId="Equation.DSMT4">
                  <p:embed/>
                </p:oleObj>
              </mc:Choice>
              <mc:Fallback>
                <p:oleObj name="Equation" r:id="rId5" imgW="228501" imgH="165028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363" y="3748088"/>
                        <a:ext cx="438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Text Box 5">
            <a:extLst>
              <a:ext uri="{FF2B5EF4-FFF2-40B4-BE49-F238E27FC236}">
                <a16:creationId xmlns:a16="http://schemas.microsoft.com/office/drawing/2014/main" id="{C7464C4C-D62A-D288-0A08-11382FBA0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" name="Flowchart: Or 9">
            <a:extLst>
              <a:ext uri="{FF2B5EF4-FFF2-40B4-BE49-F238E27FC236}">
                <a16:creationId xmlns:a16="http://schemas.microsoft.com/office/drawing/2014/main" id="{6AF59869-FBA9-D6F9-9C7C-59EE4E089D98}"/>
              </a:ext>
            </a:extLst>
          </p:cNvPr>
          <p:cNvSpPr>
            <a:spLocks noChangeAspect="1"/>
          </p:cNvSpPr>
          <p:nvPr/>
        </p:nvSpPr>
        <p:spPr>
          <a:xfrm>
            <a:off x="582613" y="1838325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23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C -0.09809 -3.33333E-6 -0.17795 -0.10625 -0.17795 -0.23727 C -0.17795 -0.36805 -0.09809 -0.47453 1.94444E-6 -0.47453 C 0.09809 -0.47453 0.17778 -0.36805 0.17778 -0.23727 C 0.17778 -0.10625 0.09809 -3.33333E-6 1.94444E-6 -3.33333E-6 Z " pathEditMode="relative" rAng="10800000" ptsTypes="fffff">
                                      <p:cBhvr>
                                        <p:cTn id="25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72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27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4124-2416-983C-A54E-303736CB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1217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#2) A small circle with radius “R” is rotated inside a bigger circle with double the radius.  How many rotations does the smaller circle make?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5E2AA8-31C1-A790-CD0D-52937343584A}"/>
              </a:ext>
            </a:extLst>
          </p:cNvPr>
          <p:cNvSpPr/>
          <p:nvPr/>
        </p:nvSpPr>
        <p:spPr>
          <a:xfrm>
            <a:off x="2700338" y="3060700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304BB75B-34B6-5C0D-D8CF-708ACFC94C3C}"/>
              </a:ext>
            </a:extLst>
          </p:cNvPr>
          <p:cNvSpPr>
            <a:spLocks noChangeAspect="1"/>
          </p:cNvSpPr>
          <p:nvPr/>
        </p:nvSpPr>
        <p:spPr>
          <a:xfrm>
            <a:off x="3225800" y="4130675"/>
            <a:ext cx="1081088" cy="1079500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CCFA723C-6492-0A56-B004-027F6E52E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9 0.00324 C -0.0257 0.00625 -0.05417 -0.02708 -0.05643 -0.0713 C -0.05868 -0.11551 -0.03421 -0.15347 -0.00174 -0.15625 C 0.03055 -0.15996 0.05868 -0.12639 0.06093 -0.08241 C 0.06336 -0.03796 0.03906 0.00023 0.00659 0.00324 Z " pathEditMode="relative" rAng="10560220" ptsTypes="fffff">
                                      <p:cBhvr>
                                        <p:cTn id="8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AF925-A066-C92A-193A-82B369133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095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Solution: 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DCDD9D96-3DD7-E577-7851-8A9B144B32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4150" y="804863"/>
            <a:ext cx="8437563" cy="881062"/>
          </a:xfrm>
        </p:spPr>
        <p:txBody>
          <a:bodyPr/>
          <a:lstStyle/>
          <a:p>
            <a:r>
              <a:rPr lang="en-CA" altLang="en-US" sz="2100"/>
              <a:t>Map the direction of the blue circle when rotating inside the red circle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F27AE3-0E3E-C619-60EB-9F56992ABFC8}"/>
              </a:ext>
            </a:extLst>
          </p:cNvPr>
          <p:cNvSpPr/>
          <p:nvPr/>
        </p:nvSpPr>
        <p:spPr>
          <a:xfrm>
            <a:off x="3317875" y="3060700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Flowchart: Or 4">
            <a:extLst>
              <a:ext uri="{FF2B5EF4-FFF2-40B4-BE49-F238E27FC236}">
                <a16:creationId xmlns:a16="http://schemas.microsoft.com/office/drawing/2014/main" id="{C36747A1-9B44-ADCB-068E-C1884BE2761F}"/>
              </a:ext>
            </a:extLst>
          </p:cNvPr>
          <p:cNvSpPr>
            <a:spLocks noChangeAspect="1"/>
          </p:cNvSpPr>
          <p:nvPr/>
        </p:nvSpPr>
        <p:spPr>
          <a:xfrm>
            <a:off x="3843338" y="4130675"/>
            <a:ext cx="1081087" cy="1079500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80DC7E7F-EBE0-E2AD-842B-BDD557D88AC5}"/>
              </a:ext>
            </a:extLst>
          </p:cNvPr>
          <p:cNvGrpSpPr>
            <a:grpSpLocks/>
          </p:cNvGrpSpPr>
          <p:nvPr/>
        </p:nvGrpSpPr>
        <p:grpSpPr bwMode="auto">
          <a:xfrm>
            <a:off x="3859213" y="5356225"/>
            <a:ext cx="1079500" cy="1092200"/>
            <a:chOff x="7184568" y="2980706"/>
            <a:chExt cx="1080000" cy="10918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8FD0D1E-217C-7E27-3BCB-A28CD82D0794}"/>
                </a:ext>
              </a:extLst>
            </p:cNvPr>
            <p:cNvSpPr/>
            <p:nvPr/>
          </p:nvSpPr>
          <p:spPr>
            <a:xfrm>
              <a:off x="7184568" y="2991816"/>
              <a:ext cx="1080000" cy="1080761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DFEA938-DF16-A5C7-1E32-AD4E9908BB3D}"/>
                </a:ext>
              </a:extLst>
            </p:cNvPr>
            <p:cNvCxnSpPr/>
            <p:nvPr/>
          </p:nvCxnSpPr>
          <p:spPr>
            <a:xfrm rot="5400000" flipH="1" flipV="1">
              <a:off x="7461127" y="3250500"/>
              <a:ext cx="539587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0">
            <a:extLst>
              <a:ext uri="{FF2B5EF4-FFF2-40B4-BE49-F238E27FC236}">
                <a16:creationId xmlns:a16="http://schemas.microsoft.com/office/drawing/2014/main" id="{78ABB3D0-9F5C-B88B-845E-AD93DF8BAAE8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2088357" y="3609181"/>
            <a:ext cx="1079500" cy="1090613"/>
            <a:chOff x="7184568" y="2980706"/>
            <a:chExt cx="1080000" cy="1091871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175CAE9-B991-423D-843B-9940378C1928}"/>
                </a:ext>
              </a:extLst>
            </p:cNvPr>
            <p:cNvSpPr/>
            <p:nvPr/>
          </p:nvSpPr>
          <p:spPr>
            <a:xfrm>
              <a:off x="7184567" y="2991831"/>
              <a:ext cx="1080000" cy="1080745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EF433CC-8400-570B-68CE-AE768BFAF61C}"/>
                </a:ext>
              </a:extLst>
            </p:cNvPr>
            <p:cNvCxnSpPr/>
            <p:nvPr/>
          </p:nvCxnSpPr>
          <p:spPr>
            <a:xfrm rot="5400000" flipH="1" flipV="1">
              <a:off x="7460734" y="3250892"/>
              <a:ext cx="540373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3">
            <a:extLst>
              <a:ext uri="{FF2B5EF4-FFF2-40B4-BE49-F238E27FC236}">
                <a16:creationId xmlns:a16="http://schemas.microsoft.com/office/drawing/2014/main" id="{52B896CE-2020-7E9F-9E16-A1174414BD7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67150" y="1836738"/>
            <a:ext cx="1079500" cy="1092200"/>
            <a:chOff x="7184568" y="2980706"/>
            <a:chExt cx="1080000" cy="10918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23F4060-D5E2-62E2-DDDB-0B1D68E13356}"/>
                </a:ext>
              </a:extLst>
            </p:cNvPr>
            <p:cNvSpPr/>
            <p:nvPr/>
          </p:nvSpPr>
          <p:spPr>
            <a:xfrm>
              <a:off x="7184568" y="2996576"/>
              <a:ext cx="1080000" cy="1080762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1FFADB1-3629-A3A4-D64E-0B98354A8BB3}"/>
                </a:ext>
              </a:extLst>
            </p:cNvPr>
            <p:cNvCxnSpPr/>
            <p:nvPr/>
          </p:nvCxnSpPr>
          <p:spPr>
            <a:xfrm rot="5400000" flipH="1" flipV="1">
              <a:off x="7461127" y="3250500"/>
              <a:ext cx="539587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6">
            <a:extLst>
              <a:ext uri="{FF2B5EF4-FFF2-40B4-BE49-F238E27FC236}">
                <a16:creationId xmlns:a16="http://schemas.microsoft.com/office/drawing/2014/main" id="{9618CADF-C7DF-4D5F-D394-1622F6287E4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5682457" y="3593306"/>
            <a:ext cx="1079500" cy="1090613"/>
            <a:chOff x="7184568" y="2980706"/>
            <a:chExt cx="1080000" cy="10918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33C2A63-A846-12F4-E09E-1F3173722659}"/>
                </a:ext>
              </a:extLst>
            </p:cNvPr>
            <p:cNvSpPr/>
            <p:nvPr/>
          </p:nvSpPr>
          <p:spPr>
            <a:xfrm>
              <a:off x="7184569" y="2987064"/>
              <a:ext cx="1080000" cy="1080745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437B4475-B865-48FB-8F29-C9DF5C969409}"/>
                </a:ext>
              </a:extLst>
            </p:cNvPr>
            <p:cNvCxnSpPr/>
            <p:nvPr/>
          </p:nvCxnSpPr>
          <p:spPr>
            <a:xfrm rot="5400000" flipH="1" flipV="1">
              <a:off x="7460735" y="3246125"/>
              <a:ext cx="540373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4920B293-B95A-CE8C-55C1-C5F9BF2EC509}"/>
              </a:ext>
            </a:extLst>
          </p:cNvPr>
          <p:cNvGrpSpPr>
            <a:grpSpLocks/>
          </p:cNvGrpSpPr>
          <p:nvPr/>
        </p:nvGrpSpPr>
        <p:grpSpPr bwMode="auto">
          <a:xfrm>
            <a:off x="1316038" y="1493838"/>
            <a:ext cx="1079500" cy="1092200"/>
            <a:chOff x="7184568" y="2980706"/>
            <a:chExt cx="1080000" cy="109187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3E022A7-BDB7-3B62-CA8E-85B2E93C7678}"/>
                </a:ext>
              </a:extLst>
            </p:cNvPr>
            <p:cNvSpPr/>
            <p:nvPr/>
          </p:nvSpPr>
          <p:spPr>
            <a:xfrm>
              <a:off x="7184568" y="2991815"/>
              <a:ext cx="1080000" cy="1080762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5C31FCE-DAC7-8F16-97C1-C456E08F2BFF}"/>
                </a:ext>
              </a:extLst>
            </p:cNvPr>
            <p:cNvCxnSpPr/>
            <p:nvPr/>
          </p:nvCxnSpPr>
          <p:spPr>
            <a:xfrm rot="5400000" flipH="1" flipV="1">
              <a:off x="7461127" y="3250500"/>
              <a:ext cx="539587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Arc 22">
            <a:extLst>
              <a:ext uri="{FF2B5EF4-FFF2-40B4-BE49-F238E27FC236}">
                <a16:creationId xmlns:a16="http://schemas.microsoft.com/office/drawing/2014/main" id="{4612B336-AE54-1AE9-08C0-707BA8CADBA0}"/>
              </a:ext>
            </a:extLst>
          </p:cNvPr>
          <p:cNvSpPr/>
          <p:nvPr/>
        </p:nvSpPr>
        <p:spPr>
          <a:xfrm>
            <a:off x="2921000" y="3170238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4" name="Object 12">
            <a:extLst>
              <a:ext uri="{FF2B5EF4-FFF2-40B4-BE49-F238E27FC236}">
                <a16:creationId xmlns:a16="http://schemas.microsoft.com/office/drawing/2014/main" id="{3F5A05E0-CBF3-AE60-E802-754628FFA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0" y="4759325"/>
          <a:ext cx="83661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393529" progId="Equation.DSMT4">
                  <p:embed/>
                </p:oleObj>
              </mc:Choice>
              <mc:Fallback>
                <p:oleObj name="Equation" r:id="rId3" imgW="660113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4759325"/>
                        <a:ext cx="83661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Arc 24">
            <a:extLst>
              <a:ext uri="{FF2B5EF4-FFF2-40B4-BE49-F238E27FC236}">
                <a16:creationId xmlns:a16="http://schemas.microsoft.com/office/drawing/2014/main" id="{2826479B-F721-79E4-AE7A-7896ECD83A89}"/>
              </a:ext>
            </a:extLst>
          </p:cNvPr>
          <p:cNvSpPr/>
          <p:nvPr/>
        </p:nvSpPr>
        <p:spPr>
          <a:xfrm rot="5400000">
            <a:off x="2908300" y="2765425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8ACEBE17-9A63-123A-2D95-D96F856CC2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6175" y="3094038"/>
          <a:ext cx="83661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393529" progId="Equation.DSMT4">
                  <p:embed/>
                </p:oleObj>
              </mc:Choice>
              <mc:Fallback>
                <p:oleObj name="Equation" r:id="rId5" imgW="660113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3094038"/>
                        <a:ext cx="83661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rc 26">
            <a:extLst>
              <a:ext uri="{FF2B5EF4-FFF2-40B4-BE49-F238E27FC236}">
                <a16:creationId xmlns:a16="http://schemas.microsoft.com/office/drawing/2014/main" id="{2D6E8BBA-9D44-3658-2802-2EDC3AFE983E}"/>
              </a:ext>
            </a:extLst>
          </p:cNvPr>
          <p:cNvSpPr/>
          <p:nvPr/>
        </p:nvSpPr>
        <p:spPr>
          <a:xfrm rot="10800000">
            <a:off x="3522663" y="2738438"/>
            <a:ext cx="2341562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00C0B0F0-9E31-DAD3-FB09-BD6AEA52CB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3213" y="3021013"/>
          <a:ext cx="8366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113" imgH="393529" progId="Equation.DSMT4">
                  <p:embed/>
                </p:oleObj>
              </mc:Choice>
              <mc:Fallback>
                <p:oleObj name="Equation" r:id="rId7" imgW="660113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3021013"/>
                        <a:ext cx="8366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Arc 28">
            <a:extLst>
              <a:ext uri="{FF2B5EF4-FFF2-40B4-BE49-F238E27FC236}">
                <a16:creationId xmlns:a16="http://schemas.microsoft.com/office/drawing/2014/main" id="{28CDCB50-7C87-0AF0-DDA8-42143AE66747}"/>
              </a:ext>
            </a:extLst>
          </p:cNvPr>
          <p:cNvSpPr/>
          <p:nvPr/>
        </p:nvSpPr>
        <p:spPr>
          <a:xfrm rot="16200000">
            <a:off x="3509963" y="3200400"/>
            <a:ext cx="2339975" cy="2339975"/>
          </a:xfrm>
          <a:prstGeom prst="arc">
            <a:avLst>
              <a:gd name="adj1" fmla="val 5399997"/>
              <a:gd name="adj2" fmla="val 10800000"/>
            </a:avLst>
          </a:pr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76F14BA4-2F12-73FD-FB9D-214A7861BC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8425" y="4694238"/>
          <a:ext cx="83661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4694238"/>
                        <a:ext cx="83661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46146F02-8F8F-CDF8-C33D-AE7D2AF044BE}"/>
              </a:ext>
            </a:extLst>
          </p:cNvPr>
          <p:cNvSpPr txBox="1">
            <a:spLocks/>
          </p:cNvSpPr>
          <p:nvPr/>
        </p:nvSpPr>
        <p:spPr bwMode="auto">
          <a:xfrm>
            <a:off x="227013" y="5800725"/>
            <a:ext cx="33353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Altogether there is only 1 rotation!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9 0.00324 C -0.0257 0.00625 -0.05417 -0.02708 -0.05643 -0.0713 C -0.05868 -0.11551 -0.03421 -0.15347 -0.00174 -0.15625 C 0.03055 -0.15996 0.05868 -0.12639 0.06093 -0.08241 C 0.06336 -0.03796 0.03906 0.00023 0.00659 0.00324 Z " pathEditMode="relative" rAng="10560220" ptsTypes="fffff">
                                      <p:cBhvr>
                                        <p:cTn id="15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800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CF0D-736B-3806-5B80-B4AF637AC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1163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Extension: A small circle with radius “R” is rotated around a bigger circle Triple the radius.  How many rotations does the smaller circle make?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326C482-748B-0382-050E-B840DF032964}"/>
              </a:ext>
            </a:extLst>
          </p:cNvPr>
          <p:cNvSpPr/>
          <p:nvPr/>
        </p:nvSpPr>
        <p:spPr>
          <a:xfrm>
            <a:off x="2160588" y="2519363"/>
            <a:ext cx="3240087" cy="32400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5B16D8CF-8F3C-21CC-03CD-A810A6D0A223}"/>
              </a:ext>
            </a:extLst>
          </p:cNvPr>
          <p:cNvSpPr>
            <a:spLocks noChangeAspect="1"/>
          </p:cNvSpPr>
          <p:nvPr/>
        </p:nvSpPr>
        <p:spPr>
          <a:xfrm>
            <a:off x="3240088" y="5759450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18A719-76CA-495F-B66A-43DEE6512868}"/>
              </a:ext>
            </a:extLst>
          </p:cNvPr>
          <p:cNvCxnSpPr/>
          <p:nvPr/>
        </p:nvCxnSpPr>
        <p:spPr>
          <a:xfrm rot="5400000" flipH="1" flipV="1">
            <a:off x="3790156" y="5885657"/>
            <a:ext cx="390525" cy="382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372F801D-ECEF-B454-1632-9D5E634961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3350" y="598170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5981700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C79FBE0-F480-FA8A-95FE-7B6CCE1CBC10}"/>
              </a:ext>
            </a:extLst>
          </p:cNvPr>
          <p:cNvCxnSpPr/>
          <p:nvPr/>
        </p:nvCxnSpPr>
        <p:spPr>
          <a:xfrm rot="5400000" flipH="1" flipV="1">
            <a:off x="3745706" y="3001170"/>
            <a:ext cx="1171575" cy="114776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9D1AC2AC-3667-E894-2DFE-5241DDFF2C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495675"/>
          <a:ext cx="41433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19" imgH="177569" progId="Equation.DSMT4">
                  <p:embed/>
                </p:oleObj>
              </mc:Choice>
              <mc:Fallback>
                <p:oleObj name="Equation" r:id="rId5" imgW="215619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95675"/>
                        <a:ext cx="41433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Text Box 5">
            <a:extLst>
              <a:ext uri="{FF2B5EF4-FFF2-40B4-BE49-F238E27FC236}">
                <a16:creationId xmlns:a16="http://schemas.microsoft.com/office/drawing/2014/main" id="{136090C4-720A-8CBF-E4E5-AEB3735FF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D26E83-95A7-B214-24EE-0820EDE42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75" y="2173288"/>
            <a:ext cx="1017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Answer: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9E4C86-F7BE-3C51-913A-58925ACAB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2503488"/>
            <a:ext cx="2274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blue circle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makes four rotations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48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C -0.13003 -4.07407E-6 -0.23628 -0.14074 -0.23628 -0.31458 C -0.23628 -0.48796 -0.13003 -0.62939 -4.72222E-6 -0.62939 C 0.13004 -0.62939 0.2356 -0.48796 0.2356 -0.31458 C 0.2356 -0.14074 0.13004 -4.07407E-6 -4.72222E-6 -4.07407E-6 Z " pathEditMode="relative" rAng="10800000" ptsTypes="fffff">
                                      <p:cBhvr>
                                        <p:cTn id="50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1" grpId="1" animBg="1"/>
      <p:bldP spid="11" grpId="2" animBg="1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B3898-63A5-C23E-FB03-E580185D0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560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General Solution: (For r and 2r)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EFCCF8C-81B8-5E97-3570-50154AA75C45}"/>
              </a:ext>
            </a:extLst>
          </p:cNvPr>
          <p:cNvSpPr/>
          <p:nvPr/>
        </p:nvSpPr>
        <p:spPr>
          <a:xfrm>
            <a:off x="3252788" y="3565525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3724D381-20DB-FA94-B700-4C3DC6CC8E48}"/>
              </a:ext>
            </a:extLst>
          </p:cNvPr>
          <p:cNvSpPr>
            <a:spLocks noChangeAspect="1"/>
          </p:cNvSpPr>
          <p:nvPr/>
        </p:nvSpPr>
        <p:spPr>
          <a:xfrm>
            <a:off x="3792538" y="5724525"/>
            <a:ext cx="1079500" cy="1081088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C77A1AC-4986-9832-E9AA-C075498E51F6}"/>
              </a:ext>
            </a:extLst>
          </p:cNvPr>
          <p:cNvCxnSpPr>
            <a:endCxn id="11" idx="7"/>
          </p:cNvCxnSpPr>
          <p:nvPr/>
        </p:nvCxnSpPr>
        <p:spPr>
          <a:xfrm rot="5400000" flipH="1" flipV="1">
            <a:off x="4326731" y="5887244"/>
            <a:ext cx="390525" cy="38258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0A6F816C-EB38-6B99-51B6-EFCE687332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5997575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997575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A4608E6-EAFA-EA77-1F4E-37ABA7D5A2C2}"/>
              </a:ext>
            </a:extLst>
          </p:cNvPr>
          <p:cNvCxnSpPr/>
          <p:nvPr/>
        </p:nvCxnSpPr>
        <p:spPr>
          <a:xfrm rot="5400000" flipH="1" flipV="1">
            <a:off x="4347369" y="3918744"/>
            <a:ext cx="782637" cy="7651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DD00BC6D-CC3E-10ED-DC07-C728F920EA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2813" y="4252913"/>
          <a:ext cx="438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501" imgH="165028" progId="Equation.DSMT4">
                  <p:embed/>
                </p:oleObj>
              </mc:Choice>
              <mc:Fallback>
                <p:oleObj name="Equation" r:id="rId5" imgW="228501" imgH="165028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813" y="4252913"/>
                        <a:ext cx="438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42116CA-48ED-7FB7-F2AE-EE18BEDB7D13}"/>
              </a:ext>
            </a:extLst>
          </p:cNvPr>
          <p:cNvSpPr txBox="1">
            <a:spLocks/>
          </p:cNvSpPr>
          <p:nvPr/>
        </p:nvSpPr>
        <p:spPr>
          <a:xfrm>
            <a:off x="157163" y="828675"/>
            <a:ext cx="8616950" cy="1023938"/>
          </a:xfrm>
          <a:prstGeom prst="rect">
            <a:avLst/>
          </a:prstGeom>
        </p:spPr>
        <p:txBody>
          <a:bodyPr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CA" sz="2300" cap="sm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Hristov’s</a:t>
            </a: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Conjecture) If the blue circle “Rolls” a distance equal to the circumference of the bigger circle, it would take 2 rotations because the circumference is twice as big!  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A7EFFA-2CF3-212F-63AB-3AD332634BDC}"/>
              </a:ext>
            </a:extLst>
          </p:cNvPr>
          <p:cNvCxnSpPr/>
          <p:nvPr/>
        </p:nvCxnSpPr>
        <p:spPr>
          <a:xfrm>
            <a:off x="757238" y="3325813"/>
            <a:ext cx="6781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Or 13">
            <a:extLst>
              <a:ext uri="{FF2B5EF4-FFF2-40B4-BE49-F238E27FC236}">
                <a16:creationId xmlns:a16="http://schemas.microsoft.com/office/drawing/2014/main" id="{429CC420-9164-A380-AE12-79BD20DFEBDF}"/>
              </a:ext>
            </a:extLst>
          </p:cNvPr>
          <p:cNvSpPr>
            <a:spLocks noChangeAspect="1"/>
          </p:cNvSpPr>
          <p:nvPr/>
        </p:nvSpPr>
        <p:spPr>
          <a:xfrm>
            <a:off x="239713" y="2235200"/>
            <a:ext cx="1079500" cy="1081088"/>
          </a:xfrm>
          <a:prstGeom prst="flowChartOr">
            <a:avLst/>
          </a:prstGeom>
          <a:noFill/>
          <a:ln w="22225">
            <a:solidFill>
              <a:srgbClr val="0070C0"/>
            </a:solidFill>
            <a:tailEnd type="none" w="med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Flowchart: Or 14">
            <a:extLst>
              <a:ext uri="{FF2B5EF4-FFF2-40B4-BE49-F238E27FC236}">
                <a16:creationId xmlns:a16="http://schemas.microsoft.com/office/drawing/2014/main" id="{3FF05FB5-C4BD-525E-E2B6-CED264219A60}"/>
              </a:ext>
            </a:extLst>
          </p:cNvPr>
          <p:cNvSpPr>
            <a:spLocks noChangeAspect="1"/>
          </p:cNvSpPr>
          <p:nvPr/>
        </p:nvSpPr>
        <p:spPr>
          <a:xfrm>
            <a:off x="249238" y="2235200"/>
            <a:ext cx="1079500" cy="1081088"/>
          </a:xfrm>
          <a:prstGeom prst="flowChartOr">
            <a:avLst/>
          </a:prstGeom>
          <a:noFill/>
          <a:ln w="22225">
            <a:solidFill>
              <a:srgbClr val="0070C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Flowchart: Or 15">
            <a:extLst>
              <a:ext uri="{FF2B5EF4-FFF2-40B4-BE49-F238E27FC236}">
                <a16:creationId xmlns:a16="http://schemas.microsoft.com/office/drawing/2014/main" id="{29270A3A-392E-A86B-5939-ABA363173D20}"/>
              </a:ext>
            </a:extLst>
          </p:cNvPr>
          <p:cNvSpPr>
            <a:spLocks noChangeAspect="1"/>
          </p:cNvSpPr>
          <p:nvPr/>
        </p:nvSpPr>
        <p:spPr>
          <a:xfrm>
            <a:off x="3640138" y="2235200"/>
            <a:ext cx="1079500" cy="1081088"/>
          </a:xfrm>
          <a:prstGeom prst="flowChartOr">
            <a:avLst/>
          </a:prstGeom>
          <a:noFill/>
          <a:ln w="22225">
            <a:solidFill>
              <a:srgbClr val="0070C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Flowchart: Or 16">
            <a:extLst>
              <a:ext uri="{FF2B5EF4-FFF2-40B4-BE49-F238E27FC236}">
                <a16:creationId xmlns:a16="http://schemas.microsoft.com/office/drawing/2014/main" id="{B09CBED4-233D-3A63-D2E0-BBD248084BF7}"/>
              </a:ext>
            </a:extLst>
          </p:cNvPr>
          <p:cNvSpPr>
            <a:spLocks noChangeAspect="1"/>
          </p:cNvSpPr>
          <p:nvPr/>
        </p:nvSpPr>
        <p:spPr>
          <a:xfrm>
            <a:off x="7031038" y="2235200"/>
            <a:ext cx="1079500" cy="1081088"/>
          </a:xfrm>
          <a:prstGeom prst="flowChartOr">
            <a:avLst/>
          </a:prstGeom>
          <a:noFill/>
          <a:ln w="22225">
            <a:solidFill>
              <a:srgbClr val="0070C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567" name="Text Box 5">
            <a:extLst>
              <a:ext uri="{FF2B5EF4-FFF2-40B4-BE49-F238E27FC236}">
                <a16:creationId xmlns:a16="http://schemas.microsoft.com/office/drawing/2014/main" id="{A10A1A07-32C3-637D-F0AF-6BD40B1A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D5F5386-CEC3-8399-0293-6AD183D9DA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1600" y="3705225"/>
            <a:ext cx="2392363" cy="1685925"/>
          </a:xfrm>
        </p:spPr>
        <p:txBody>
          <a:bodyPr lIns="0" tIns="0" rIns="0" bIns="0"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CA" sz="1800" cap="small" dirty="0">
                <a:solidFill>
                  <a:srgbClr val="FF0000"/>
                </a:solidFill>
              </a:rPr>
              <a:t>If the blue circle rotates around the red circle it also creates another clock-wise rotation</a:t>
            </a:r>
          </a:p>
          <a:p>
            <a:pPr eaLnBrk="1" hangingPunct="1">
              <a:defRPr/>
            </a:pPr>
            <a:endParaRPr lang="en-CA" sz="1800" dirty="0">
              <a:solidFill>
                <a:srgbClr val="FF0000"/>
              </a:solidFill>
            </a:endParaRPr>
          </a:p>
        </p:txBody>
      </p:sp>
      <p:sp>
        <p:nvSpPr>
          <p:cNvPr id="20" name="Flowchart: Or 19">
            <a:extLst>
              <a:ext uri="{FF2B5EF4-FFF2-40B4-BE49-F238E27FC236}">
                <a16:creationId xmlns:a16="http://schemas.microsoft.com/office/drawing/2014/main" id="{56727D03-DCC2-5B79-CC3A-874BC36F5DDB}"/>
              </a:ext>
            </a:extLst>
          </p:cNvPr>
          <p:cNvSpPr>
            <a:spLocks noChangeAspect="1"/>
          </p:cNvSpPr>
          <p:nvPr/>
        </p:nvSpPr>
        <p:spPr>
          <a:xfrm>
            <a:off x="608013" y="5614988"/>
            <a:ext cx="1079500" cy="1081087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0BF18B34-5AAE-FC01-0CCC-C036D9A3C119}"/>
              </a:ext>
            </a:extLst>
          </p:cNvPr>
          <p:cNvSpPr txBox="1">
            <a:spLocks/>
          </p:cNvSpPr>
          <p:nvPr/>
        </p:nvSpPr>
        <p:spPr bwMode="auto">
          <a:xfrm>
            <a:off x="5181600" y="3502025"/>
            <a:ext cx="3819525" cy="26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  <a:t>In total, there are three rotations.  Two CW rotations </a:t>
            </a:r>
            <a:b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  <a:t>for rolling a distance equal to the circumference, and one Clock-wise rotation for rotating around the red circle</a:t>
            </a: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dirty="0"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4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0.74306 3.7037E-7 " pathEditMode="relative" rAng="0" ptsTypes="AA">
                                      <p:cBhvr>
                                        <p:cTn id="66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3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9.43571E-7 C -0.09809 -9.43571E-7 -0.17795 -0.10615 -0.17795 -0.23728 C -0.17795 -0.36795 -0.09809 -0.47456 -4.72222E-6 -0.47456 C 0.0981 -0.47456 0.17778 -0.36795 0.17778 -0.23728 C 0.17778 -0.10615 0.0981 -9.43571E-7 -4.72222E-6 -9.43571E-7 Z " pathEditMode="relative" rAng="10800000" ptsTypes="fffff">
                                      <p:cBhvr>
                                        <p:cTn id="86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728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1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1" grpId="1" animBg="1"/>
      <p:bldP spid="11" grpId="2" animBg="1"/>
      <p:bldP spid="10" grpId="0"/>
      <p:bldP spid="14" grpId="0" animBg="1"/>
      <p:bldP spid="14" grpId="1" animBg="1"/>
      <p:bldP spid="14" grpId="2" animBg="1"/>
      <p:bldP spid="15" grpId="0" animBg="1"/>
      <p:bldP spid="16" grpId="0" animBg="1"/>
      <p:bldP spid="17" grpId="0" animBg="1"/>
      <p:bldP spid="19" grpId="0" build="p"/>
      <p:bldP spid="20" grpId="0" animBg="1"/>
      <p:bldP spid="20" grpId="1" animBg="1"/>
      <p:bldP spid="2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75E75-163D-496A-F8FA-160C6720B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74638"/>
            <a:ext cx="8616950" cy="1217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General Solution: </a:t>
            </a:r>
            <a:br>
              <a:rPr lang="en-CA" sz="2300" dirty="0"/>
            </a:br>
            <a:r>
              <a:rPr lang="en-CA" sz="2300" dirty="0"/>
              <a:t>Whereas, if the blue circle is rolling inside the red circle, it rolls in a Counter clock-wise rotation.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BB3060F-2887-815A-BD32-379F461096AD}"/>
              </a:ext>
            </a:extLst>
          </p:cNvPr>
          <p:cNvSpPr/>
          <p:nvPr/>
        </p:nvSpPr>
        <p:spPr>
          <a:xfrm>
            <a:off x="3235325" y="3582988"/>
            <a:ext cx="2159000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lowchart: Or 10">
            <a:extLst>
              <a:ext uri="{FF2B5EF4-FFF2-40B4-BE49-F238E27FC236}">
                <a16:creationId xmlns:a16="http://schemas.microsoft.com/office/drawing/2014/main" id="{A5228218-0F74-2447-4854-685B0866AE5F}"/>
              </a:ext>
            </a:extLst>
          </p:cNvPr>
          <p:cNvSpPr>
            <a:spLocks noChangeAspect="1"/>
          </p:cNvSpPr>
          <p:nvPr/>
        </p:nvSpPr>
        <p:spPr>
          <a:xfrm>
            <a:off x="3760788" y="4652963"/>
            <a:ext cx="1081087" cy="1079500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B770CC15-25B9-EC72-7D8F-D4B217803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3" name="Group 6">
            <a:extLst>
              <a:ext uri="{FF2B5EF4-FFF2-40B4-BE49-F238E27FC236}">
                <a16:creationId xmlns:a16="http://schemas.microsoft.com/office/drawing/2014/main" id="{91CFA3F7-8039-2C8A-72BD-6B0D5385D300}"/>
              </a:ext>
            </a:extLst>
          </p:cNvPr>
          <p:cNvGrpSpPr>
            <a:grpSpLocks/>
          </p:cNvGrpSpPr>
          <p:nvPr/>
        </p:nvGrpSpPr>
        <p:grpSpPr bwMode="auto">
          <a:xfrm>
            <a:off x="2039938" y="4665663"/>
            <a:ext cx="1081087" cy="1090612"/>
            <a:chOff x="7184568" y="2980706"/>
            <a:chExt cx="1080000" cy="10918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223133A-A65D-B8A0-C8DC-5515157533FE}"/>
                </a:ext>
              </a:extLst>
            </p:cNvPr>
            <p:cNvSpPr/>
            <p:nvPr/>
          </p:nvSpPr>
          <p:spPr>
            <a:xfrm>
              <a:off x="7184568" y="2991831"/>
              <a:ext cx="1080000" cy="1080746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E499CBB-5F96-08FA-F202-FCFBBCA4B5F1}"/>
                </a:ext>
              </a:extLst>
            </p:cNvPr>
            <p:cNvCxnSpPr/>
            <p:nvPr/>
          </p:nvCxnSpPr>
          <p:spPr>
            <a:xfrm rot="5400000" flipH="1" flipV="1">
              <a:off x="7459932" y="3250893"/>
              <a:ext cx="540373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Flowchart: Or 9">
            <a:extLst>
              <a:ext uri="{FF2B5EF4-FFF2-40B4-BE49-F238E27FC236}">
                <a16:creationId xmlns:a16="http://schemas.microsoft.com/office/drawing/2014/main" id="{43B5C905-4DE8-4D78-3C06-F73A74C05FE9}"/>
              </a:ext>
            </a:extLst>
          </p:cNvPr>
          <p:cNvSpPr>
            <a:spLocks noChangeAspect="1"/>
          </p:cNvSpPr>
          <p:nvPr/>
        </p:nvSpPr>
        <p:spPr>
          <a:xfrm>
            <a:off x="3770313" y="4651375"/>
            <a:ext cx="1081087" cy="1079500"/>
          </a:xfrm>
          <a:prstGeom prst="flowChartOr">
            <a:avLst/>
          </a:prstGeom>
          <a:noFill/>
          <a:ln w="38100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D4845C6-B835-23BA-B1B4-91D99AD6F9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646738" y="3514725"/>
            <a:ext cx="2797175" cy="1685925"/>
          </a:xfrm>
        </p:spPr>
        <p:txBody>
          <a:bodyPr lIns="0" tIns="0" rIns="0" bIns="0"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CA" sz="1800" cap="small" dirty="0">
                <a:solidFill>
                  <a:srgbClr val="FF0000"/>
                </a:solidFill>
              </a:rPr>
              <a:t>However, if it rotates within the red circle without rolling, it makes one Clockwise rotation</a:t>
            </a:r>
          </a:p>
          <a:p>
            <a:pPr eaLnBrk="1" hangingPunct="1">
              <a:defRPr/>
            </a:pPr>
            <a:endParaRPr lang="en-CA" sz="1800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5D866B-F4DE-C909-8974-3FA5534DDB05}"/>
              </a:ext>
            </a:extLst>
          </p:cNvPr>
          <p:cNvCxnSpPr/>
          <p:nvPr/>
        </p:nvCxnSpPr>
        <p:spPr>
          <a:xfrm>
            <a:off x="1814513" y="2838450"/>
            <a:ext cx="6781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Or 13">
            <a:extLst>
              <a:ext uri="{FF2B5EF4-FFF2-40B4-BE49-F238E27FC236}">
                <a16:creationId xmlns:a16="http://schemas.microsoft.com/office/drawing/2014/main" id="{85958971-D203-E8EC-39FF-11DD57FAFB0B}"/>
              </a:ext>
            </a:extLst>
          </p:cNvPr>
          <p:cNvSpPr>
            <a:spLocks noChangeAspect="1"/>
          </p:cNvSpPr>
          <p:nvPr/>
        </p:nvSpPr>
        <p:spPr>
          <a:xfrm rot="16200000">
            <a:off x="8003382" y="1748631"/>
            <a:ext cx="1079500" cy="1081087"/>
          </a:xfrm>
          <a:prstGeom prst="flowChartOr">
            <a:avLst/>
          </a:prstGeom>
          <a:noFill/>
          <a:ln w="22225">
            <a:solidFill>
              <a:srgbClr val="0070C0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B02C19F-2B06-B8BF-F82E-139BBDF36222}"/>
              </a:ext>
            </a:extLst>
          </p:cNvPr>
          <p:cNvSpPr txBox="1">
            <a:spLocks/>
          </p:cNvSpPr>
          <p:nvPr/>
        </p:nvSpPr>
        <p:spPr bwMode="auto">
          <a:xfrm>
            <a:off x="241300" y="2990850"/>
            <a:ext cx="2797175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  <a:t>If you place the rotation on a line, you have 2 CCW rotations</a:t>
            </a: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3C428914-FC7F-C551-8D63-A49736CD656C}"/>
              </a:ext>
            </a:extLst>
          </p:cNvPr>
          <p:cNvGrpSpPr>
            <a:grpSpLocks/>
          </p:cNvGrpSpPr>
          <p:nvPr/>
        </p:nvGrpSpPr>
        <p:grpSpPr bwMode="auto">
          <a:xfrm>
            <a:off x="90488" y="1765300"/>
            <a:ext cx="1081087" cy="1092200"/>
            <a:chOff x="7184568" y="2980706"/>
            <a:chExt cx="1080000" cy="1091871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4336F3D-BEA2-4547-0553-231A4D50952B}"/>
                </a:ext>
              </a:extLst>
            </p:cNvPr>
            <p:cNvSpPr/>
            <p:nvPr/>
          </p:nvSpPr>
          <p:spPr>
            <a:xfrm>
              <a:off x="7184568" y="2991816"/>
              <a:ext cx="1080000" cy="1080761"/>
            </a:xfrm>
            <a:prstGeom prst="ellipse">
              <a:avLst/>
            </a:prstGeom>
            <a:noFill/>
            <a:ln w="22225">
              <a:solidFill>
                <a:srgbClr val="0070C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578C26C-9E5C-F343-4A87-3C9AB1A5F55B}"/>
                </a:ext>
              </a:extLst>
            </p:cNvPr>
            <p:cNvCxnSpPr/>
            <p:nvPr/>
          </p:nvCxnSpPr>
          <p:spPr>
            <a:xfrm rot="5400000" flipH="1" flipV="1">
              <a:off x="7460325" y="3250500"/>
              <a:ext cx="539587" cy="0"/>
            </a:xfrm>
            <a:prstGeom prst="straightConnector1">
              <a:avLst/>
            </a:prstGeom>
            <a:ln w="22225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743752F-33B5-0C58-4627-D550B9FBB814}"/>
              </a:ext>
            </a:extLst>
          </p:cNvPr>
          <p:cNvSpPr txBox="1">
            <a:spLocks/>
          </p:cNvSpPr>
          <p:nvPr/>
        </p:nvSpPr>
        <p:spPr bwMode="auto">
          <a:xfrm>
            <a:off x="5584825" y="5199063"/>
            <a:ext cx="3036888" cy="9763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  <a:t>In total: </a:t>
            </a:r>
            <a:b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cap="small" dirty="0">
                <a:solidFill>
                  <a:srgbClr val="FF0000"/>
                </a:solidFill>
                <a:latin typeface="+mn-lt"/>
                <a:cs typeface="+mn-cs"/>
              </a:rPr>
              <a:t>2 CCW subtract 1 CW equals 1 CCW Rotation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9 0.00324 C -0.0257 0.00625 -0.05417 -0.02708 -0.05643 -0.0713 C -0.05868 -0.11551 -0.03421 -0.15347 -0.00174 -0.15625 C 0.03055 -0.15996 0.05868 -0.12639 0.06093 -0.08241 C 0.06336 -0.03796 0.03906 0.00023 0.00659 0.00324 Z " pathEditMode="relative" rAng="10560220" ptsTypes="fffff">
                                      <p:cBhvr>
                                        <p:cTn id="13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800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5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5578E-6 L -0.73836 -0.00185 " pathEditMode="relative" rAng="0" ptsTypes="AA">
                                      <p:cBhvr>
                                        <p:cTn id="38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27" y="-9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0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2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9 0.00324 C -0.0257 0.00625 -0.05417 -0.02708 -0.05643 -0.0713 C -0.05868 -0.11551 -0.03421 -0.15347 -0.00174 -0.15625 C 0.03055 -0.15996 0.05868 -0.12639 0.06093 -0.08241 C 0.06336 -0.03796 0.03906 0.00023 0.00659 0.00324 Z " pathEditMode="relative" rAng="10560220" ptsTypes="fffff">
                                      <p:cBhvr>
                                        <p:cTn id="57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800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 animBg="1"/>
      <p:bldP spid="10" grpId="1" animBg="1"/>
      <p:bldP spid="12" grpId="0" build="p"/>
      <p:bldP spid="14" grpId="0" animBg="1"/>
      <p:bldP spid="14" grpId="1" animBg="1"/>
      <p:bldP spid="14" grpId="2" animBg="1"/>
      <p:bldP spid="15" grpId="0" build="p"/>
      <p:bldP spid="19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Honours"/>
  <p:tag name="ISPRING_ULTRA_SCORM_SLIDE_COUNT" val="9"/>
  <p:tag name="ISPRING_ULTRA_SCORM_DURATION" val="3600"/>
  <p:tag name="ISPRING_ULTRA_SCORM_QUIZ_NUMBER" val="0"/>
  <p:tag name="GENSWF_OUTPUT_FILE_NAME" val="rotationpb"/>
  <p:tag name="ISPRING_RESOURCE_PATHS_HASH_PRESENTER" val="24e3951342e2ad52af7b60e621e697e23e7488a5"/>
  <p:tag name="ISPRING_ULTRA_SCORM_COURSE_ID" val="9C309543-45C3-481C-81FD-44FDF3154CD1"/>
  <p:tag name="ISPRING_SCORM_RATE_SLIDES" val="1"/>
  <p:tag name="ISPRING_SCORM_PASSING_SCORE" val="9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Cyt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t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r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t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r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r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K2MRvWL2nlmAAAAaAAAABwAAAB1bml2ZXJzYWwvbG9jYWxfc2V0dGluZ3MueG1ss7GvyM1RKEstKs7Mz7NVMtQzUFJIzUvOT8nMS7dVCg1x07VQUiguScxLSczJz0u1VcrLV1Kwt+OyyclPTswJTi0pASosVijISaxMLQpJzQUySlL9EnOBKp2cfRNLMvSSE5X07bgAUEsDBBQAAgAIADO7f0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t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t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rYxG5TYxQ18AAABqAAAAGwAAAHVuaXZlcnNhbC91bml2ZXJzYWwucG5nLnhtbC2MWwqAIBAA/4PuIHuAbdfSCjIvk6TQixKr21fQ/M18TGeveRLJ7UdYFwOMBLbPs27bXQruFNfbGKWiDxC3gbLFkn49wxC9AV1XyJqrlmoQ3oXRRwOKFGrJzA1B8S4fUEsBAgAAFAACAAgALK2MRioNwzZRBAAACxAAAB0AAAAAAAAAAQAAAAAAAAAAAHVuaXZlcnNhbC9jb21tb25fbWVzc2FnZXMubG5nUEsBAgAAFAACAAgALK2MRiXfYoO9BAAAyxYAACcAAAAAAAAAAQAAAAAAjAQAAHVuaXZlcnNhbC9mbGFzaF9wdWJsaXNoaW5nX3NldHRpbmdzLnhtbFBLAQIAABQAAgAIACytjEZISKwfsQIAAFEKAAAhAAAAAAAAAAEAAAAAAI4JAAB1bml2ZXJzYWwvZmxhc2hfc2tpbl9zZXR0aW5ncy54bWxQSwECAAAUAAIACAAsrYxGQVh2I5EEAADcFQAAJgAAAAAAAAABAAAAAAB+DAAAdW5pdmVyc2FsL2h0bWxfcHVibGlzaGluZ19zZXR0aW5ncy54bWxQSwECAAAUAAIACAAsrYxGkkawmakBAABDBgAAHwAAAAAAAAABAAAAAABTEQAAdW5pdmVyc2FsL2h0bWxfc2tpbl9zZXR0aW5ncy5qc1BLAQIAABQAAgAIACytjEYa2uo7qgAAAB8BAAAaAAAAAAAAAAEAAAAAADkTAAB1bml2ZXJzYWwvaTE4bl9wcmVzZXRzLnhtbFBLAQIAABQAAgAIACytjEb1i9p5ZgAAAGgAAAAcAAAAAAAAAAEAAAAAABsUAAB1bml2ZXJzYWwvbG9jYWxfc2V0dGluZ3MueG1sUEsBAgAAFAACAAgAM7t/RM6CCTfsAgAAiAgAABQAAAAAAAAAAQAAAAAAuxQAAHVuaXZlcnNhbC9wbGF5ZXIueG1sUEsBAgAAFAACAAgALK2MRhe1aH2NCgAAE1oAACkAAAAAAAAAAQAAAAAA2RcAAHVuaXZlcnNhbC9za2luX2N1c3RvbWl6YXRpb25fc2V0dGluZ3MueG1sUEsBAgAAFAACAAgALK2MRjemYk9VJQAA+jIAABcAAAAAAAAAAAAAAAAArSIAAHVuaXZlcnNhbC91bml2ZXJzYWwucG5nUEsBAgAAFAACAAgALK2MRuU2MUNfAAAAagAAABsAAAAAAAAAAQAAAAAAN0gAAHVuaXZlcnNhbC91bml2ZXJzYWwucG5nLnhtbFBLBQYAAAAACwALAEkDAADPSAAAAAA="/>
  <p:tag name="ISPRING_OUTPUT_FOLDER" val="C:\Users\Danny\Dropbox\Website\m8h"/>
  <p:tag name="ISPRING_PRESENTATION_TITLE" val="rotation problem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>
        <a:noFill/>
        <a:ln w="22225">
          <a:solidFill>
            <a:srgbClr val="0070C0"/>
          </a:solidFill>
          <a:tailEnd type="stealth" w="lg" len="lg"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373</TotalTime>
  <Words>562</Words>
  <Application>Microsoft Office PowerPoint</Application>
  <PresentationFormat>On-screen Show (4:3)</PresentationFormat>
  <Paragraphs>51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Rotation Problem</vt:lpstr>
      <vt:lpstr>A small circle with radius “R” “rolls” around a bigger circle with double the radius.  How many rotations does the smaller circle make?  </vt:lpstr>
      <vt:lpstr>Solution: </vt:lpstr>
      <vt:lpstr>SOL: A small circle with radius “R” “rolls” around a bigger circle with double the radius.  How many rotations does the smaller circle make?  </vt:lpstr>
      <vt:lpstr>#2) A small circle with radius “R” is rotated inside a bigger circle with double the radius.  How many rotations does the smaller circle make?  </vt:lpstr>
      <vt:lpstr>Solution: </vt:lpstr>
      <vt:lpstr>Extension: A small circle with radius “R” is rotated around a bigger circle Triple the radius.  How many rotations does the smaller circle make?  </vt:lpstr>
      <vt:lpstr>General Solution: (For r and 2r) </vt:lpstr>
      <vt:lpstr>General Solution:  Whereas, if the blue circle is rolling inside the red circle, it rolls in a Counter clock-wise rotation.  </vt:lpstr>
      <vt:lpstr>Challenge: A small circle 2/5 of the radius of the larger circle rolls 3 times around the larger circle.  How many rotations does the smaller circle make?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rotation problem</dc:title>
  <dc:creator>danny young</dc:creator>
  <cp:lastModifiedBy>Danny Young</cp:lastModifiedBy>
  <cp:revision>19</cp:revision>
  <dcterms:created xsi:type="dcterms:W3CDTF">2010-01-05T01:23:43Z</dcterms:created>
  <dcterms:modified xsi:type="dcterms:W3CDTF">2025-10-24T07:09:19Z</dcterms:modified>
</cp:coreProperties>
</file>